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38"/>
  </p:notesMasterIdLst>
  <p:sldIdLst>
    <p:sldId id="256" r:id="rId2"/>
    <p:sldId id="301" r:id="rId3"/>
    <p:sldId id="304" r:id="rId4"/>
    <p:sldId id="262" r:id="rId5"/>
    <p:sldId id="273" r:id="rId6"/>
    <p:sldId id="276" r:id="rId7"/>
    <p:sldId id="279" r:id="rId8"/>
    <p:sldId id="275" r:id="rId9"/>
    <p:sldId id="280" r:id="rId10"/>
    <p:sldId id="277" r:id="rId11"/>
    <p:sldId id="269" r:id="rId12"/>
    <p:sldId id="287" r:id="rId13"/>
    <p:sldId id="302" r:id="rId14"/>
    <p:sldId id="303" r:id="rId15"/>
    <p:sldId id="266" r:id="rId16"/>
    <p:sldId id="267" r:id="rId17"/>
    <p:sldId id="268" r:id="rId18"/>
    <p:sldId id="288" r:id="rId19"/>
    <p:sldId id="270" r:id="rId20"/>
    <p:sldId id="271" r:id="rId21"/>
    <p:sldId id="291" r:id="rId22"/>
    <p:sldId id="298" r:id="rId23"/>
    <p:sldId id="300" r:id="rId24"/>
    <p:sldId id="283" r:id="rId25"/>
    <p:sldId id="299" r:id="rId26"/>
    <p:sldId id="284" r:id="rId27"/>
    <p:sldId id="286" r:id="rId28"/>
    <p:sldId id="290" r:id="rId29"/>
    <p:sldId id="293" r:id="rId30"/>
    <p:sldId id="265" r:id="rId31"/>
    <p:sldId id="305" r:id="rId32"/>
    <p:sldId id="294" r:id="rId33"/>
    <p:sldId id="296" r:id="rId34"/>
    <p:sldId id="295" r:id="rId35"/>
    <p:sldId id="257" r:id="rId36"/>
    <p:sldId id="258"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08D3F-5D85-4CD7-AE44-3E8365413757}" v="76" dt="2023-01-05T13:19:21.961"/>
    <p1510:client id="{81403755-AFC5-42FA-870B-7BB312AEBC11}" v="620" dt="2023-01-05T14:39:39.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4660"/>
  </p:normalViewPr>
  <p:slideViewPr>
    <p:cSldViewPr snapToGrid="0">
      <p:cViewPr varScale="1">
        <p:scale>
          <a:sx n="97" d="100"/>
          <a:sy n="97" d="100"/>
        </p:scale>
        <p:origin x="6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EB4632-66F1-4176-8028-F9B476C67FD7}" type="datetimeFigureOut">
              <a:rPr lang="en-US" smtClean="0"/>
              <a:t>1/7/2023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1DCEBF-0627-42BC-8AC6-0A576FD30366}" type="slidenum">
              <a:rPr lang="en-US" smtClean="0"/>
              <a:t>‹#›</a:t>
            </a:fld>
            <a:endParaRPr lang="en-US"/>
          </a:p>
        </p:txBody>
      </p:sp>
    </p:spTree>
    <p:extLst>
      <p:ext uri="{BB962C8B-B14F-4D97-AF65-F5344CB8AC3E}">
        <p14:creationId xmlns:p14="http://schemas.microsoft.com/office/powerpoint/2010/main" val="3531389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any further, we should discuss what a merge tree is.  A merge tree is (generically) a binary tree used to </a:t>
            </a:r>
            <a:r>
              <a:rPr lang="en-US" dirty="0" err="1"/>
              <a:t>summarie</a:t>
            </a:r>
            <a:r>
              <a:rPr lang="en-US" dirty="0"/>
              <a:t> a scalar function on some domain X.  Intuitively, it tracks connected components of pools of water as the water level rises.  A point on the merge tree is an equivalence class of points that are the same height in the same pool of water.  So you’ll notice, for example, at a height of y here, there are 4 pools of water, and so there are 4 points at that slice of the merge tree.  New pools form at local mins of the function, which are leaf nodes in the tree, and two pools merge together at saddle points of the function, which show up as internal nodes in the tree.  All of this information can be </a:t>
            </a:r>
            <a:r>
              <a:rPr lang="en-US" dirty="0" err="1"/>
              <a:t>summaried</a:t>
            </a:r>
            <a:r>
              <a:rPr lang="en-US" dirty="0"/>
              <a:t> in a structure known as a persistence diagram.  Each pool of water that exists individually at some point in this watershed process shows up as a point in the diagram.  The point’s x coordinate is known as its “birth time,” which corresponds to the local min where it formed, and its y coordinate is known as its “death time,” which is the saddle point where it merged with something else.  When two pools merge, the one that was born later dies first, or the so-called “elder rule”  </a:t>
            </a:r>
          </a:p>
        </p:txBody>
      </p:sp>
      <p:sp>
        <p:nvSpPr>
          <p:cNvPr id="4" name="Slide Number Placeholder 3"/>
          <p:cNvSpPr>
            <a:spLocks noGrp="1"/>
          </p:cNvSpPr>
          <p:nvPr>
            <p:ph type="sldNum" sz="quarter" idx="5"/>
          </p:nvPr>
        </p:nvSpPr>
        <p:spPr/>
        <p:txBody>
          <a:bodyPr/>
          <a:lstStyle/>
          <a:p>
            <a:fld id="{941DCEBF-0627-42BC-8AC6-0A576FD30366}" type="slidenum">
              <a:rPr lang="en-US" smtClean="0"/>
              <a:t>2</a:t>
            </a:fld>
            <a:endParaRPr lang="en-US"/>
          </a:p>
        </p:txBody>
      </p:sp>
    </p:spTree>
    <p:extLst>
      <p:ext uri="{BB962C8B-B14F-4D97-AF65-F5344CB8AC3E}">
        <p14:creationId xmlns:p14="http://schemas.microsoft.com/office/powerpoint/2010/main" val="178873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deacb3b5b_4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deacb3b5b_4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3deacb3b5b_4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3deacb3b5b_4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3deacb3b5b_4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3deacb3b5b_4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3deacb3b5b_40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3deacb3b5b_4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3deacb3b5b_40_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3deacb3b5b_4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3deacb3b5b_40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3deacb3b5b_4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733221" y="481135"/>
            <a:ext cx="7033640"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sz="1350"/>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757931" y="456231"/>
            <a:ext cx="7033640"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sz="1350"/>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467294" y="1398182"/>
            <a:ext cx="5350835" cy="2870791"/>
          </a:xfrm>
        </p:spPr>
        <p:txBody>
          <a:bodyPr anchor="ctr">
            <a:normAutofit/>
          </a:bodyPr>
          <a:lstStyle>
            <a:lvl1pPr algn="ctr">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4703126" y="5135527"/>
            <a:ext cx="3297873" cy="1057938"/>
          </a:xfrm>
        </p:spPr>
        <p:txBody>
          <a:bodyPr anchor="ctr">
            <a:normAutofit/>
          </a:bodyPr>
          <a:lstStyle>
            <a:lvl1pPr marL="0" indent="0" algn="l">
              <a:lnSpc>
                <a:spcPct val="100000"/>
              </a:lnSpc>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1/7/2023</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041717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1/7/2023</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960643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6824662" y="692150"/>
            <a:ext cx="1690688"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628650" y="692150"/>
            <a:ext cx="6081713"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1/7/2023</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210238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0" y="6727600"/>
            <a:ext cx="9144000" cy="13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2" name="Google Shape;22;p4"/>
          <p:cNvSpPr txBox="1">
            <a:spLocks noGrp="1"/>
          </p:cNvSpPr>
          <p:nvPr>
            <p:ph type="title"/>
          </p:nvPr>
        </p:nvSpPr>
        <p:spPr>
          <a:xfrm>
            <a:off x="311700" y="421233"/>
            <a:ext cx="8520600" cy="11084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3956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1/7/2023</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69510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216478" y="1709739"/>
            <a:ext cx="6874329" cy="2963271"/>
          </a:xfrm>
        </p:spPr>
        <p:txBody>
          <a:bodyPr anchor="b"/>
          <a:lstStyle>
            <a:lvl1pPr algn="ctr">
              <a:defRPr sz="45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216478" y="4875029"/>
            <a:ext cx="6874329" cy="1052623"/>
          </a:xfrm>
        </p:spPr>
        <p:txBody>
          <a:bodyPr>
            <a:normAutofit/>
          </a:bodyPr>
          <a:lstStyle>
            <a:lvl1pPr marL="0" indent="0" algn="ctr">
              <a:buNone/>
              <a:defRPr sz="21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1/7/2023</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782215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765542" y="2095500"/>
            <a:ext cx="3749308"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4710793" y="2095500"/>
            <a:ext cx="380455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1/7/2023</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22765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771525" y="702130"/>
            <a:ext cx="7745016"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771525" y="1827805"/>
            <a:ext cx="3726656" cy="8143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771525" y="2642191"/>
            <a:ext cx="3726656"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4710790" y="1827805"/>
            <a:ext cx="3815276" cy="8143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4710790" y="2642191"/>
            <a:ext cx="3815276"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1/7/2023</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30499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1/7/2023</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1800931" y="1130240"/>
            <a:ext cx="6736628"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sz="1350"/>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2559503" y="1932214"/>
            <a:ext cx="5225144"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1841752" y="1103025"/>
            <a:ext cx="6736628"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sz="1350"/>
          </a:p>
        </p:txBody>
      </p:sp>
    </p:spTree>
    <p:extLst>
      <p:ext uri="{BB962C8B-B14F-4D97-AF65-F5344CB8AC3E}">
        <p14:creationId xmlns:p14="http://schemas.microsoft.com/office/powerpoint/2010/main" val="3836395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1/7/2023</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413414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629841" y="553273"/>
            <a:ext cx="2949178" cy="1732727"/>
          </a:xfrm>
        </p:spPr>
        <p:txBody>
          <a:bodyPr anchor="b">
            <a:normAutofit/>
          </a:bodyPr>
          <a:lstStyle>
            <a:lvl1pPr>
              <a:defRPr sz="27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4061732" y="987426"/>
            <a:ext cx="4454809"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629841" y="2368550"/>
            <a:ext cx="2949178" cy="3500438"/>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1/7/2023</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601840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629841" y="615916"/>
            <a:ext cx="2949178" cy="1670085"/>
          </a:xfrm>
        </p:spPr>
        <p:txBody>
          <a:bodyPr anchor="b">
            <a:normAutofit/>
          </a:bodyPr>
          <a:lstStyle>
            <a:lvl1pPr>
              <a:defRPr sz="27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629841" y="2365744"/>
            <a:ext cx="2949178" cy="3503244"/>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1/7/2023</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322448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279695" y="367993"/>
            <a:ext cx="86247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765544" y="558210"/>
            <a:ext cx="7749806"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765544" y="2089298"/>
            <a:ext cx="7749806"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350876" y="6356351"/>
            <a:ext cx="1953732" cy="365125"/>
          </a:xfrm>
          <a:prstGeom prst="rect">
            <a:avLst/>
          </a:prstGeom>
        </p:spPr>
        <p:txBody>
          <a:bodyPr vert="horz" lIns="91440" tIns="45720" rIns="91440" bIns="45720" rtlCol="0" anchor="ctr"/>
          <a:lstStyle>
            <a:lvl1pPr algn="l">
              <a:defRPr sz="900" b="1">
                <a:solidFill>
                  <a:schemeClr val="tx1"/>
                </a:solidFill>
              </a:defRPr>
            </a:lvl1pPr>
          </a:lstStyle>
          <a:p>
            <a:fld id="{C1691109-F4F8-4597-962C-A4F4B7960636}" type="datetimeFigureOut">
              <a:rPr lang="en-US" smtClean="0"/>
              <a:t>1/7/2023</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5817115" y="6356351"/>
            <a:ext cx="2583082" cy="365125"/>
          </a:xfrm>
          <a:prstGeom prst="rect">
            <a:avLst/>
          </a:prstGeom>
        </p:spPr>
        <p:txBody>
          <a:bodyPr vert="horz" lIns="91440" tIns="45720" rIns="91440" bIns="45720" rtlCol="0" anchor="ctr"/>
          <a:lstStyle>
            <a:lvl1pPr algn="r">
              <a:defRPr sz="900" b="1" cap="all" spc="75"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8400197" y="6356351"/>
            <a:ext cx="392927" cy="365125"/>
          </a:xfrm>
          <a:prstGeom prst="rect">
            <a:avLst/>
          </a:prstGeom>
        </p:spPr>
        <p:txBody>
          <a:bodyPr vert="horz" lIns="91440" tIns="45720" rIns="91440" bIns="45720" rtlCol="0" anchor="ctr"/>
          <a:lstStyle>
            <a:lvl1pPr algn="r">
              <a:defRPr sz="9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302463" y="389461"/>
            <a:ext cx="86247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Tree>
    <p:extLst>
      <p:ext uri="{BB962C8B-B14F-4D97-AF65-F5344CB8AC3E}">
        <p14:creationId xmlns:p14="http://schemas.microsoft.com/office/powerpoint/2010/main" val="258272530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 id="2147483686" r:id="rId12"/>
  </p:sldLayoutIdLst>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50.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60.png"/><Relationship Id="rId5" Type="http://schemas.openxmlformats.org/officeDocument/2006/relationships/image" Target="../media/image52.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4.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 Id="rId5" Type="http://schemas.openxmlformats.org/officeDocument/2006/relationships/image" Target="../media/image74.png"/><Relationship Id="rId4" Type="http://schemas.openxmlformats.org/officeDocument/2006/relationships/image" Target="../media/image73.svg"/></Relationships>
</file>

<file path=ppt/slides/_rels/slide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2212.01648.pdf" TargetMode="Externa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0940C6F-9A54-410C-9BCD-203E8D97F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98B472A-D6EF-4DBE-8152-4B2AA75D8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309" y="1078631"/>
            <a:ext cx="4332593"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2A0553F-4AEC-750F-75ED-B7F0A6D8807F}"/>
              </a:ext>
            </a:extLst>
          </p:cNvPr>
          <p:cNvSpPr>
            <a:spLocks noGrp="1"/>
          </p:cNvSpPr>
          <p:nvPr>
            <p:ph type="ctrTitle"/>
          </p:nvPr>
        </p:nvSpPr>
        <p:spPr>
          <a:xfrm>
            <a:off x="778228" y="2072574"/>
            <a:ext cx="2987628" cy="2421375"/>
          </a:xfrm>
        </p:spPr>
        <p:txBody>
          <a:bodyPr anchor="b">
            <a:normAutofit/>
          </a:bodyPr>
          <a:lstStyle/>
          <a:p>
            <a:pPr>
              <a:lnSpc>
                <a:spcPct val="90000"/>
              </a:lnSpc>
            </a:pPr>
            <a:r>
              <a:rPr lang="en-US" sz="3100" dirty="0">
                <a:cs typeface="Calibri Light"/>
              </a:rPr>
              <a:t>The DOPE Metric is SIC: A </a:t>
            </a:r>
            <a:r>
              <a:rPr lang="en-US" sz="3100" u="sng" dirty="0">
                <a:cs typeface="Calibri Light"/>
              </a:rPr>
              <a:t>S</a:t>
            </a:r>
            <a:r>
              <a:rPr lang="en-US" sz="3100" dirty="0">
                <a:cs typeface="Calibri Light"/>
              </a:rPr>
              <a:t>table, </a:t>
            </a:r>
            <a:r>
              <a:rPr lang="en-US" sz="3100" u="sng" dirty="0">
                <a:cs typeface="Calibri Light"/>
              </a:rPr>
              <a:t>I</a:t>
            </a:r>
            <a:r>
              <a:rPr lang="en-US" sz="3100" dirty="0">
                <a:cs typeface="Calibri Light"/>
              </a:rPr>
              <a:t>nformative, And </a:t>
            </a:r>
            <a:r>
              <a:rPr lang="en-US" sz="3100" u="sng" dirty="0">
                <a:cs typeface="Calibri Light"/>
              </a:rPr>
              <a:t>C</a:t>
            </a:r>
            <a:r>
              <a:rPr lang="en-US" sz="3100" dirty="0">
                <a:cs typeface="Calibri Light"/>
              </a:rPr>
              <a:t>omputable Metric for Ordered Merge Trees And Time Series</a:t>
            </a:r>
            <a:endParaRPr lang="en-US" sz="3100" dirty="0"/>
          </a:p>
        </p:txBody>
      </p:sp>
      <p:sp>
        <p:nvSpPr>
          <p:cNvPr id="3" name="Subtitle 2">
            <a:extLst>
              <a:ext uri="{FF2B5EF4-FFF2-40B4-BE49-F238E27FC236}">
                <a16:creationId xmlns:a16="http://schemas.microsoft.com/office/drawing/2014/main" id="{526B3528-3C41-B806-65A2-EDF9A8082E8B}"/>
              </a:ext>
            </a:extLst>
          </p:cNvPr>
          <p:cNvSpPr>
            <a:spLocks noGrp="1"/>
          </p:cNvSpPr>
          <p:nvPr>
            <p:ph type="subTitle" idx="1"/>
          </p:nvPr>
        </p:nvSpPr>
        <p:spPr>
          <a:xfrm>
            <a:off x="515414" y="4418471"/>
            <a:ext cx="3513256" cy="1144391"/>
          </a:xfrm>
        </p:spPr>
        <p:txBody>
          <a:bodyPr vert="horz" lIns="68580" tIns="34290" rIns="68580" bIns="34290" rtlCol="0">
            <a:normAutofit fontScale="92500"/>
          </a:bodyPr>
          <a:lstStyle/>
          <a:p>
            <a:pPr algn="ctr">
              <a:lnSpc>
                <a:spcPct val="90000"/>
              </a:lnSpc>
            </a:pPr>
            <a:r>
              <a:rPr lang="en-US" sz="2000" dirty="0">
                <a:cs typeface="Calibri"/>
              </a:rPr>
              <a:t>Zachary Schlamowitz, Charley Kirk, </a:t>
            </a:r>
            <a:r>
              <a:rPr lang="en-US" sz="2000" u="sng" dirty="0">
                <a:cs typeface="Calibri"/>
              </a:rPr>
              <a:t>Christopher Tralie</a:t>
            </a:r>
            <a:r>
              <a:rPr lang="en-US" sz="2000" dirty="0">
                <a:cs typeface="Calibri"/>
              </a:rPr>
              <a:t>,</a:t>
            </a:r>
            <a:r>
              <a:rPr lang="en-US" sz="2000" b="1" dirty="0">
                <a:cs typeface="Calibri"/>
              </a:rPr>
              <a:t> </a:t>
            </a:r>
            <a:r>
              <a:rPr lang="en-US" sz="2000" dirty="0">
                <a:cs typeface="Calibri"/>
              </a:rPr>
              <a:t>Nicholas Scoville, Jose Arbelo, Antonio Delgado</a:t>
            </a:r>
          </a:p>
          <a:p>
            <a:pPr algn="ctr">
              <a:lnSpc>
                <a:spcPct val="90000"/>
              </a:lnSpc>
            </a:pPr>
            <a:r>
              <a:rPr lang="en-US" sz="2000" dirty="0">
                <a:cs typeface="Calibri"/>
              </a:rPr>
              <a:t>Ursinus College Math/CS REU 2022</a:t>
            </a:r>
          </a:p>
        </p:txBody>
      </p:sp>
      <p:sp>
        <p:nvSpPr>
          <p:cNvPr id="37" name="Freeform: Shape 36">
            <a:extLst>
              <a:ext uri="{FF2B5EF4-FFF2-40B4-BE49-F238E27FC236}">
                <a16:creationId xmlns:a16="http://schemas.microsoft.com/office/drawing/2014/main" id="{FB69A980-D397-4383-991D-6DC2FB1C3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86044">
            <a:off x="551667" y="935488"/>
            <a:ext cx="3440751" cy="3813636"/>
          </a:xfrm>
          <a:custGeom>
            <a:avLst/>
            <a:gdLst>
              <a:gd name="connsiteX0" fmla="*/ -39 w 914430"/>
              <a:gd name="connsiteY0" fmla="*/ 747812 h 753584"/>
              <a:gd name="connsiteX1" fmla="*/ 400011 w 914430"/>
              <a:gd name="connsiteY1" fmla="*/ 737144 h 753584"/>
              <a:gd name="connsiteX2" fmla="*/ 891787 w 914430"/>
              <a:gd name="connsiteY2" fmla="*/ 487303 h 753584"/>
              <a:gd name="connsiteX3" fmla="*/ 665854 w 914430"/>
              <a:gd name="connsiteY3" fmla="*/ 3528 h 753584"/>
              <a:gd name="connsiteX4" fmla="*/ 136835 w 914430"/>
              <a:gd name="connsiteY4" fmla="*/ 319854 h 753584"/>
              <a:gd name="connsiteX5" fmla="*/ 134168 w 914430"/>
              <a:gd name="connsiteY5" fmla="*/ 630845 h 753584"/>
              <a:gd name="connsiteX6" fmla="*/ -39 w 914430"/>
              <a:gd name="connsiteY6" fmla="*/ 747812 h 753584"/>
              <a:gd name="connsiteX0" fmla="*/ 0 w 855235"/>
              <a:gd name="connsiteY0" fmla="*/ 741453 h 759943"/>
              <a:gd name="connsiteX1" fmla="*/ 340855 w 855235"/>
              <a:gd name="connsiteY1" fmla="*/ 737153 h 759943"/>
              <a:gd name="connsiteX2" fmla="*/ 832631 w 855235"/>
              <a:gd name="connsiteY2" fmla="*/ 487312 h 759943"/>
              <a:gd name="connsiteX3" fmla="*/ 606698 w 855235"/>
              <a:gd name="connsiteY3" fmla="*/ 3537 h 759943"/>
              <a:gd name="connsiteX4" fmla="*/ 77679 w 855235"/>
              <a:gd name="connsiteY4" fmla="*/ 319863 h 759943"/>
              <a:gd name="connsiteX5" fmla="*/ 75012 w 855235"/>
              <a:gd name="connsiteY5" fmla="*/ 630854 h 759943"/>
              <a:gd name="connsiteX6" fmla="*/ 0 w 855235"/>
              <a:gd name="connsiteY6" fmla="*/ 741453 h 759943"/>
              <a:gd name="connsiteX0" fmla="*/ 0 w 850882"/>
              <a:gd name="connsiteY0" fmla="*/ 741453 h 766485"/>
              <a:gd name="connsiteX1" fmla="*/ 348748 w 850882"/>
              <a:gd name="connsiteY1" fmla="*/ 746704 h 766485"/>
              <a:gd name="connsiteX2" fmla="*/ 832631 w 850882"/>
              <a:gd name="connsiteY2" fmla="*/ 487312 h 766485"/>
              <a:gd name="connsiteX3" fmla="*/ 606698 w 850882"/>
              <a:gd name="connsiteY3" fmla="*/ 3537 h 766485"/>
              <a:gd name="connsiteX4" fmla="*/ 77679 w 850882"/>
              <a:gd name="connsiteY4" fmla="*/ 319863 h 766485"/>
              <a:gd name="connsiteX5" fmla="*/ 75012 w 850882"/>
              <a:gd name="connsiteY5" fmla="*/ 630854 h 766485"/>
              <a:gd name="connsiteX6" fmla="*/ 0 w 850882"/>
              <a:gd name="connsiteY6" fmla="*/ 741453 h 766485"/>
              <a:gd name="connsiteX0" fmla="*/ 0 w 850882"/>
              <a:gd name="connsiteY0" fmla="*/ 741453 h 764365"/>
              <a:gd name="connsiteX1" fmla="*/ 348748 w 850882"/>
              <a:gd name="connsiteY1" fmla="*/ 746704 h 764365"/>
              <a:gd name="connsiteX2" fmla="*/ 832631 w 850882"/>
              <a:gd name="connsiteY2" fmla="*/ 487312 h 764365"/>
              <a:gd name="connsiteX3" fmla="*/ 606698 w 850882"/>
              <a:gd name="connsiteY3" fmla="*/ 3537 h 764365"/>
              <a:gd name="connsiteX4" fmla="*/ 77679 w 850882"/>
              <a:gd name="connsiteY4" fmla="*/ 319863 h 764365"/>
              <a:gd name="connsiteX5" fmla="*/ 75012 w 850882"/>
              <a:gd name="connsiteY5" fmla="*/ 630854 h 764365"/>
              <a:gd name="connsiteX6" fmla="*/ 0 w 850882"/>
              <a:gd name="connsiteY6" fmla="*/ 741453 h 764365"/>
              <a:gd name="connsiteX0" fmla="*/ 0 w 832466"/>
              <a:gd name="connsiteY0" fmla="*/ 731902 h 763437"/>
              <a:gd name="connsiteX1" fmla="*/ 330332 w 832466"/>
              <a:gd name="connsiteY1" fmla="*/ 746704 h 763437"/>
              <a:gd name="connsiteX2" fmla="*/ 814215 w 832466"/>
              <a:gd name="connsiteY2" fmla="*/ 487312 h 763437"/>
              <a:gd name="connsiteX3" fmla="*/ 588282 w 832466"/>
              <a:gd name="connsiteY3" fmla="*/ 3537 h 763437"/>
              <a:gd name="connsiteX4" fmla="*/ 59263 w 832466"/>
              <a:gd name="connsiteY4" fmla="*/ 319863 h 763437"/>
              <a:gd name="connsiteX5" fmla="*/ 56596 w 832466"/>
              <a:gd name="connsiteY5" fmla="*/ 630854 h 763437"/>
              <a:gd name="connsiteX6" fmla="*/ 0 w 832466"/>
              <a:gd name="connsiteY6" fmla="*/ 731902 h 763437"/>
              <a:gd name="connsiteX0" fmla="*/ 0 w 831373"/>
              <a:gd name="connsiteY0" fmla="*/ 731902 h 763086"/>
              <a:gd name="connsiteX1" fmla="*/ 330332 w 831373"/>
              <a:gd name="connsiteY1" fmla="*/ 746704 h 763086"/>
              <a:gd name="connsiteX2" fmla="*/ 812900 w 831373"/>
              <a:gd name="connsiteY2" fmla="*/ 492088 h 763086"/>
              <a:gd name="connsiteX3" fmla="*/ 588282 w 831373"/>
              <a:gd name="connsiteY3" fmla="*/ 3537 h 763086"/>
              <a:gd name="connsiteX4" fmla="*/ 59263 w 831373"/>
              <a:gd name="connsiteY4" fmla="*/ 319863 h 763086"/>
              <a:gd name="connsiteX5" fmla="*/ 56596 w 831373"/>
              <a:gd name="connsiteY5" fmla="*/ 630854 h 763086"/>
              <a:gd name="connsiteX6" fmla="*/ 0 w 831373"/>
              <a:gd name="connsiteY6" fmla="*/ 731902 h 763086"/>
              <a:gd name="connsiteX0" fmla="*/ 0 w 830248"/>
              <a:gd name="connsiteY0" fmla="*/ 731902 h 763086"/>
              <a:gd name="connsiteX1" fmla="*/ 330332 w 830248"/>
              <a:gd name="connsiteY1" fmla="*/ 746704 h 763086"/>
              <a:gd name="connsiteX2" fmla="*/ 812900 w 830248"/>
              <a:gd name="connsiteY2" fmla="*/ 492088 h 763086"/>
              <a:gd name="connsiteX3" fmla="*/ 588282 w 830248"/>
              <a:gd name="connsiteY3" fmla="*/ 3537 h 763086"/>
              <a:gd name="connsiteX4" fmla="*/ 59263 w 830248"/>
              <a:gd name="connsiteY4" fmla="*/ 319863 h 763086"/>
              <a:gd name="connsiteX5" fmla="*/ 56596 w 830248"/>
              <a:gd name="connsiteY5" fmla="*/ 630854 h 763086"/>
              <a:gd name="connsiteX6" fmla="*/ 0 w 830248"/>
              <a:gd name="connsiteY6" fmla="*/ 731902 h 763086"/>
              <a:gd name="connsiteX0" fmla="*/ 0 w 828752"/>
              <a:gd name="connsiteY0" fmla="*/ 731902 h 769484"/>
              <a:gd name="connsiteX1" fmla="*/ 367164 w 828752"/>
              <a:gd name="connsiteY1" fmla="*/ 754664 h 769484"/>
              <a:gd name="connsiteX2" fmla="*/ 812900 w 828752"/>
              <a:gd name="connsiteY2" fmla="*/ 492088 h 769484"/>
              <a:gd name="connsiteX3" fmla="*/ 588282 w 828752"/>
              <a:gd name="connsiteY3" fmla="*/ 3537 h 769484"/>
              <a:gd name="connsiteX4" fmla="*/ 59263 w 828752"/>
              <a:gd name="connsiteY4" fmla="*/ 319863 h 769484"/>
              <a:gd name="connsiteX5" fmla="*/ 56596 w 828752"/>
              <a:gd name="connsiteY5" fmla="*/ 630854 h 769484"/>
              <a:gd name="connsiteX6" fmla="*/ 0 w 828752"/>
              <a:gd name="connsiteY6" fmla="*/ 731902 h 769484"/>
              <a:gd name="connsiteX0" fmla="*/ 0 w 828752"/>
              <a:gd name="connsiteY0" fmla="*/ 731902 h 761354"/>
              <a:gd name="connsiteX1" fmla="*/ 367164 w 828752"/>
              <a:gd name="connsiteY1" fmla="*/ 754664 h 761354"/>
              <a:gd name="connsiteX2" fmla="*/ 812900 w 828752"/>
              <a:gd name="connsiteY2" fmla="*/ 492088 h 761354"/>
              <a:gd name="connsiteX3" fmla="*/ 588282 w 828752"/>
              <a:gd name="connsiteY3" fmla="*/ 3537 h 761354"/>
              <a:gd name="connsiteX4" fmla="*/ 59263 w 828752"/>
              <a:gd name="connsiteY4" fmla="*/ 319863 h 761354"/>
              <a:gd name="connsiteX5" fmla="*/ 56596 w 828752"/>
              <a:gd name="connsiteY5" fmla="*/ 630854 h 761354"/>
              <a:gd name="connsiteX6" fmla="*/ 0 w 828752"/>
              <a:gd name="connsiteY6" fmla="*/ 731902 h 761354"/>
              <a:gd name="connsiteX0" fmla="*/ 0 w 828286"/>
              <a:gd name="connsiteY0" fmla="*/ 731902 h 764135"/>
              <a:gd name="connsiteX1" fmla="*/ 373741 w 828286"/>
              <a:gd name="connsiteY1" fmla="*/ 757848 h 764135"/>
              <a:gd name="connsiteX2" fmla="*/ 812900 w 828286"/>
              <a:gd name="connsiteY2" fmla="*/ 492088 h 764135"/>
              <a:gd name="connsiteX3" fmla="*/ 588282 w 828286"/>
              <a:gd name="connsiteY3" fmla="*/ 3537 h 764135"/>
              <a:gd name="connsiteX4" fmla="*/ 59263 w 828286"/>
              <a:gd name="connsiteY4" fmla="*/ 319863 h 764135"/>
              <a:gd name="connsiteX5" fmla="*/ 56596 w 828286"/>
              <a:gd name="connsiteY5" fmla="*/ 630854 h 764135"/>
              <a:gd name="connsiteX6" fmla="*/ 0 w 828286"/>
              <a:gd name="connsiteY6" fmla="*/ 731902 h 764135"/>
              <a:gd name="connsiteX0" fmla="*/ 0 w 826698"/>
              <a:gd name="connsiteY0" fmla="*/ 684914 h 717147"/>
              <a:gd name="connsiteX1" fmla="*/ 373741 w 826698"/>
              <a:gd name="connsiteY1" fmla="*/ 710860 h 717147"/>
              <a:gd name="connsiteX2" fmla="*/ 812900 w 826698"/>
              <a:gd name="connsiteY2" fmla="*/ 445100 h 717147"/>
              <a:gd name="connsiteX3" fmla="*/ 581207 w 826698"/>
              <a:gd name="connsiteY3" fmla="*/ 14091 h 717147"/>
              <a:gd name="connsiteX4" fmla="*/ 59263 w 826698"/>
              <a:gd name="connsiteY4" fmla="*/ 272875 h 717147"/>
              <a:gd name="connsiteX5" fmla="*/ 56596 w 826698"/>
              <a:gd name="connsiteY5" fmla="*/ 583866 h 717147"/>
              <a:gd name="connsiteX6" fmla="*/ 0 w 826698"/>
              <a:gd name="connsiteY6" fmla="*/ 684914 h 717147"/>
              <a:gd name="connsiteX0" fmla="*/ 0 w 824673"/>
              <a:gd name="connsiteY0" fmla="*/ 684914 h 717147"/>
              <a:gd name="connsiteX1" fmla="*/ 373741 w 824673"/>
              <a:gd name="connsiteY1" fmla="*/ 710860 h 717147"/>
              <a:gd name="connsiteX2" fmla="*/ 812900 w 824673"/>
              <a:gd name="connsiteY2" fmla="*/ 445100 h 717147"/>
              <a:gd name="connsiteX3" fmla="*/ 581207 w 824673"/>
              <a:gd name="connsiteY3" fmla="*/ 14091 h 717147"/>
              <a:gd name="connsiteX4" fmla="*/ 59263 w 824673"/>
              <a:gd name="connsiteY4" fmla="*/ 272875 h 717147"/>
              <a:gd name="connsiteX5" fmla="*/ 56596 w 824673"/>
              <a:gd name="connsiteY5" fmla="*/ 583866 h 717147"/>
              <a:gd name="connsiteX6" fmla="*/ 0 w 824673"/>
              <a:gd name="connsiteY6" fmla="*/ 684914 h 717147"/>
              <a:gd name="connsiteX0" fmla="*/ 0 w 824673"/>
              <a:gd name="connsiteY0" fmla="*/ 674404 h 706637"/>
              <a:gd name="connsiteX1" fmla="*/ 373741 w 824673"/>
              <a:gd name="connsiteY1" fmla="*/ 700350 h 706637"/>
              <a:gd name="connsiteX2" fmla="*/ 812900 w 824673"/>
              <a:gd name="connsiteY2" fmla="*/ 434590 h 706637"/>
              <a:gd name="connsiteX3" fmla="*/ 581207 w 824673"/>
              <a:gd name="connsiteY3" fmla="*/ 3581 h 706637"/>
              <a:gd name="connsiteX4" fmla="*/ 59263 w 824673"/>
              <a:gd name="connsiteY4" fmla="*/ 262365 h 706637"/>
              <a:gd name="connsiteX5" fmla="*/ 56596 w 824673"/>
              <a:gd name="connsiteY5" fmla="*/ 573356 h 706637"/>
              <a:gd name="connsiteX6" fmla="*/ 0 w 824673"/>
              <a:gd name="connsiteY6" fmla="*/ 674404 h 706637"/>
              <a:gd name="connsiteX0" fmla="*/ 0 w 824673"/>
              <a:gd name="connsiteY0" fmla="*/ 674404 h 705498"/>
              <a:gd name="connsiteX1" fmla="*/ 373741 w 824673"/>
              <a:gd name="connsiteY1" fmla="*/ 700350 h 705498"/>
              <a:gd name="connsiteX2" fmla="*/ 812900 w 824673"/>
              <a:gd name="connsiteY2" fmla="*/ 434590 h 705498"/>
              <a:gd name="connsiteX3" fmla="*/ 581207 w 824673"/>
              <a:gd name="connsiteY3" fmla="*/ 3581 h 705498"/>
              <a:gd name="connsiteX4" fmla="*/ 59263 w 824673"/>
              <a:gd name="connsiteY4" fmla="*/ 262365 h 705498"/>
              <a:gd name="connsiteX5" fmla="*/ 56596 w 824673"/>
              <a:gd name="connsiteY5" fmla="*/ 573356 h 705498"/>
              <a:gd name="connsiteX6" fmla="*/ 0 w 824673"/>
              <a:gd name="connsiteY6" fmla="*/ 674404 h 705498"/>
              <a:gd name="connsiteX0" fmla="*/ 0 w 825801"/>
              <a:gd name="connsiteY0" fmla="*/ 674404 h 712003"/>
              <a:gd name="connsiteX1" fmla="*/ 373741 w 825801"/>
              <a:gd name="connsiteY1" fmla="*/ 700350 h 712003"/>
              <a:gd name="connsiteX2" fmla="*/ 814209 w 825801"/>
              <a:gd name="connsiteY2" fmla="*/ 448725 h 712003"/>
              <a:gd name="connsiteX3" fmla="*/ 581207 w 825801"/>
              <a:gd name="connsiteY3" fmla="*/ 3581 h 712003"/>
              <a:gd name="connsiteX4" fmla="*/ 59263 w 825801"/>
              <a:gd name="connsiteY4" fmla="*/ 262365 h 712003"/>
              <a:gd name="connsiteX5" fmla="*/ 56596 w 825801"/>
              <a:gd name="connsiteY5" fmla="*/ 573356 h 712003"/>
              <a:gd name="connsiteX6" fmla="*/ 0 w 825801"/>
              <a:gd name="connsiteY6" fmla="*/ 674404 h 712003"/>
              <a:gd name="connsiteX0" fmla="*/ 0 w 825354"/>
              <a:gd name="connsiteY0" fmla="*/ 674404 h 712003"/>
              <a:gd name="connsiteX1" fmla="*/ 373741 w 825354"/>
              <a:gd name="connsiteY1" fmla="*/ 700350 h 712003"/>
              <a:gd name="connsiteX2" fmla="*/ 814209 w 825354"/>
              <a:gd name="connsiteY2" fmla="*/ 448725 h 712003"/>
              <a:gd name="connsiteX3" fmla="*/ 581207 w 825354"/>
              <a:gd name="connsiteY3" fmla="*/ 3581 h 712003"/>
              <a:gd name="connsiteX4" fmla="*/ 59263 w 825354"/>
              <a:gd name="connsiteY4" fmla="*/ 262365 h 712003"/>
              <a:gd name="connsiteX5" fmla="*/ 56596 w 825354"/>
              <a:gd name="connsiteY5" fmla="*/ 573356 h 712003"/>
              <a:gd name="connsiteX6" fmla="*/ 0 w 825354"/>
              <a:gd name="connsiteY6" fmla="*/ 674404 h 712003"/>
              <a:gd name="connsiteX0" fmla="*/ 0 w 824001"/>
              <a:gd name="connsiteY0" fmla="*/ 674404 h 702198"/>
              <a:gd name="connsiteX1" fmla="*/ 429494 w 824001"/>
              <a:gd name="connsiteY1" fmla="*/ 688873 h 702198"/>
              <a:gd name="connsiteX2" fmla="*/ 814209 w 824001"/>
              <a:gd name="connsiteY2" fmla="*/ 448725 h 702198"/>
              <a:gd name="connsiteX3" fmla="*/ 581207 w 824001"/>
              <a:gd name="connsiteY3" fmla="*/ 3581 h 702198"/>
              <a:gd name="connsiteX4" fmla="*/ 59263 w 824001"/>
              <a:gd name="connsiteY4" fmla="*/ 262365 h 702198"/>
              <a:gd name="connsiteX5" fmla="*/ 56596 w 824001"/>
              <a:gd name="connsiteY5" fmla="*/ 573356 h 702198"/>
              <a:gd name="connsiteX6" fmla="*/ 0 w 824001"/>
              <a:gd name="connsiteY6" fmla="*/ 674404 h 702198"/>
              <a:gd name="connsiteX0" fmla="*/ 0 w 824001"/>
              <a:gd name="connsiteY0" fmla="*/ 674404 h 693317"/>
              <a:gd name="connsiteX1" fmla="*/ 429494 w 824001"/>
              <a:gd name="connsiteY1" fmla="*/ 688873 h 693317"/>
              <a:gd name="connsiteX2" fmla="*/ 814209 w 824001"/>
              <a:gd name="connsiteY2" fmla="*/ 448725 h 693317"/>
              <a:gd name="connsiteX3" fmla="*/ 581207 w 824001"/>
              <a:gd name="connsiteY3" fmla="*/ 3581 h 693317"/>
              <a:gd name="connsiteX4" fmla="*/ 59263 w 824001"/>
              <a:gd name="connsiteY4" fmla="*/ 262365 h 693317"/>
              <a:gd name="connsiteX5" fmla="*/ 56596 w 824001"/>
              <a:gd name="connsiteY5" fmla="*/ 573356 h 693317"/>
              <a:gd name="connsiteX6" fmla="*/ 0 w 824001"/>
              <a:gd name="connsiteY6" fmla="*/ 674404 h 69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01" h="693317">
                <a:moveTo>
                  <a:pt x="0" y="674404"/>
                </a:moveTo>
                <a:cubicBezTo>
                  <a:pt x="170947" y="672309"/>
                  <a:pt x="289590" y="704889"/>
                  <a:pt x="429494" y="688873"/>
                </a:cubicBezTo>
                <a:cubicBezTo>
                  <a:pt x="585106" y="671059"/>
                  <a:pt x="788924" y="562940"/>
                  <a:pt x="814209" y="448725"/>
                </a:cubicBezTo>
                <a:cubicBezTo>
                  <a:pt x="839495" y="334510"/>
                  <a:pt x="832857" y="49206"/>
                  <a:pt x="581207" y="3581"/>
                </a:cubicBezTo>
                <a:cubicBezTo>
                  <a:pt x="485480" y="-3562"/>
                  <a:pt x="91955" y="-26684"/>
                  <a:pt x="59263" y="262365"/>
                </a:cubicBezTo>
                <a:cubicBezTo>
                  <a:pt x="43357" y="371331"/>
                  <a:pt x="56596" y="510015"/>
                  <a:pt x="56596" y="573356"/>
                </a:cubicBezTo>
                <a:cubicBezTo>
                  <a:pt x="57073" y="645079"/>
                  <a:pt x="0" y="674404"/>
                  <a:pt x="0" y="674404"/>
                </a:cubicBezTo>
                <a:close/>
              </a:path>
            </a:pathLst>
          </a:custGeom>
          <a:noFill/>
          <a:ln w="1905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752318E-D247-4ED8-8B91-ED4663F2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309" y="1000537"/>
            <a:ext cx="4332593" cy="5009321"/>
          </a:xfrm>
          <a:custGeom>
            <a:avLst/>
            <a:gdLst>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341247 w 7832861"/>
              <a:gd name="connsiteY11" fmla="*/ 221774 h 6021285"/>
              <a:gd name="connsiteX12" fmla="*/ 2729122 w 7832861"/>
              <a:gd name="connsiteY12" fmla="*/ 145569 h 6021285"/>
              <a:gd name="connsiteX13" fmla="*/ 2759736 w 7832861"/>
              <a:gd name="connsiteY13" fmla="*/ 144080 h 6021285"/>
              <a:gd name="connsiteX14" fmla="*/ 2777664 w 7832861"/>
              <a:gd name="connsiteY14" fmla="*/ 140289 h 6021285"/>
              <a:gd name="connsiteX15" fmla="*/ 4237554 w 7832861"/>
              <a:gd name="connsiteY15" fmla="*/ 1051 h 6021285"/>
              <a:gd name="connsiteX0" fmla="*/ 4237554 w 7832861"/>
              <a:gd name="connsiteY0" fmla="*/ 1051 h 6021285"/>
              <a:gd name="connsiteX1" fmla="*/ 6794477 w 7832861"/>
              <a:gd name="connsiteY1" fmla="*/ 1540633 h 6021285"/>
              <a:gd name="connsiteX2" fmla="*/ 7189105 w 7832861"/>
              <a:gd name="connsiteY2" fmla="*/ 3895332 h 6021285"/>
              <a:gd name="connsiteX3" fmla="*/ 7832861 w 7832861"/>
              <a:gd name="connsiteY3" fmla="*/ 4544816 h 6021285"/>
              <a:gd name="connsiteX4" fmla="*/ 6807235 w 7832861"/>
              <a:gd name="connsiteY4" fmla="*/ 4774287 h 6021285"/>
              <a:gd name="connsiteX5" fmla="*/ 4462697 w 7832861"/>
              <a:gd name="connsiteY5" fmla="*/ 5728371 h 6021285"/>
              <a:gd name="connsiteX6" fmla="*/ 2015005 w 7832861"/>
              <a:gd name="connsiteY6" fmla="*/ 5896478 h 6021285"/>
              <a:gd name="connsiteX7" fmla="*/ 131003 w 7832861"/>
              <a:gd name="connsiteY7" fmla="*/ 4020686 h 6021285"/>
              <a:gd name="connsiteX8" fmla="*/ 1330810 w 7832861"/>
              <a:gd name="connsiteY8" fmla="*/ 518885 h 6021285"/>
              <a:gd name="connsiteX9" fmla="*/ 2228690 w 7832861"/>
              <a:gd name="connsiteY9" fmla="*/ 261285 h 6021285"/>
              <a:gd name="connsiteX10" fmla="*/ 2230235 w 7832861"/>
              <a:gd name="connsiteY10" fmla="*/ 260915 h 6021285"/>
              <a:gd name="connsiteX11" fmla="*/ 2729122 w 7832861"/>
              <a:gd name="connsiteY11" fmla="*/ 145569 h 6021285"/>
              <a:gd name="connsiteX12" fmla="*/ 2759736 w 7832861"/>
              <a:gd name="connsiteY12" fmla="*/ 144080 h 6021285"/>
              <a:gd name="connsiteX13" fmla="*/ 2777664 w 7832861"/>
              <a:gd name="connsiteY13" fmla="*/ 140289 h 6021285"/>
              <a:gd name="connsiteX14" fmla="*/ 4237554 w 7832861"/>
              <a:gd name="connsiteY14" fmla="*/ 1051 h 6021285"/>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2759736 w 7832861"/>
              <a:gd name="connsiteY12" fmla="*/ 143029 h 6020234"/>
              <a:gd name="connsiteX13" fmla="*/ 4237554 w 7832861"/>
              <a:gd name="connsiteY13"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230235 w 7832861"/>
              <a:gd name="connsiteY10" fmla="*/ 259864 h 6020234"/>
              <a:gd name="connsiteX11" fmla="*/ 2729122 w 7832861"/>
              <a:gd name="connsiteY11" fmla="*/ 144518 h 6020234"/>
              <a:gd name="connsiteX12" fmla="*/ 4237554 w 7832861"/>
              <a:gd name="connsiteY12"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228690 w 7832861"/>
              <a:gd name="connsiteY9" fmla="*/ 260234 h 6020234"/>
              <a:gd name="connsiteX10" fmla="*/ 2729122 w 7832861"/>
              <a:gd name="connsiteY10" fmla="*/ 144518 h 6020234"/>
              <a:gd name="connsiteX11" fmla="*/ 4237554 w 7832861"/>
              <a:gd name="connsiteY11"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29122 w 7832861"/>
              <a:gd name="connsiteY9" fmla="*/ 144518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20234"/>
              <a:gd name="connsiteX1" fmla="*/ 6794477 w 7832861"/>
              <a:gd name="connsiteY1" fmla="*/ 1539582 h 6020234"/>
              <a:gd name="connsiteX2" fmla="*/ 7189105 w 7832861"/>
              <a:gd name="connsiteY2" fmla="*/ 3894281 h 6020234"/>
              <a:gd name="connsiteX3" fmla="*/ 7832861 w 7832861"/>
              <a:gd name="connsiteY3" fmla="*/ 4543765 h 6020234"/>
              <a:gd name="connsiteX4" fmla="*/ 6807235 w 7832861"/>
              <a:gd name="connsiteY4" fmla="*/ 4773236 h 6020234"/>
              <a:gd name="connsiteX5" fmla="*/ 4462697 w 7832861"/>
              <a:gd name="connsiteY5" fmla="*/ 5727320 h 6020234"/>
              <a:gd name="connsiteX6" fmla="*/ 2015005 w 7832861"/>
              <a:gd name="connsiteY6" fmla="*/ 5895427 h 6020234"/>
              <a:gd name="connsiteX7" fmla="*/ 131003 w 7832861"/>
              <a:gd name="connsiteY7" fmla="*/ 4019635 h 6020234"/>
              <a:gd name="connsiteX8" fmla="*/ 1330810 w 7832861"/>
              <a:gd name="connsiteY8" fmla="*/ 517834 h 6020234"/>
              <a:gd name="connsiteX9" fmla="*/ 2780941 w 7832861"/>
              <a:gd name="connsiteY9" fmla="*/ 69783 h 6020234"/>
              <a:gd name="connsiteX10" fmla="*/ 4237554 w 7832861"/>
              <a:gd name="connsiteY10" fmla="*/ 0 h 6020234"/>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84730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532781 h 6035181"/>
              <a:gd name="connsiteX9" fmla="*/ 2780941 w 7832861"/>
              <a:gd name="connsiteY9" fmla="*/ 144519 h 6035181"/>
              <a:gd name="connsiteX10" fmla="*/ 4237554 w 7832861"/>
              <a:gd name="connsiteY10" fmla="*/ 0 h 6035181"/>
              <a:gd name="connsiteX0" fmla="*/ 4237554 w 7832861"/>
              <a:gd name="connsiteY0" fmla="*/ 0 h 6035181"/>
              <a:gd name="connsiteX1" fmla="*/ 6794477 w 7832861"/>
              <a:gd name="connsiteY1" fmla="*/ 1554529 h 6035181"/>
              <a:gd name="connsiteX2" fmla="*/ 7189105 w 7832861"/>
              <a:gd name="connsiteY2" fmla="*/ 3909228 h 6035181"/>
              <a:gd name="connsiteX3" fmla="*/ 7832861 w 7832861"/>
              <a:gd name="connsiteY3" fmla="*/ 4558712 h 6035181"/>
              <a:gd name="connsiteX4" fmla="*/ 6807235 w 7832861"/>
              <a:gd name="connsiteY4" fmla="*/ 4788183 h 6035181"/>
              <a:gd name="connsiteX5" fmla="*/ 4462697 w 7832861"/>
              <a:gd name="connsiteY5" fmla="*/ 5742267 h 6035181"/>
              <a:gd name="connsiteX6" fmla="*/ 2015005 w 7832861"/>
              <a:gd name="connsiteY6" fmla="*/ 5910374 h 6035181"/>
              <a:gd name="connsiteX7" fmla="*/ 131003 w 7832861"/>
              <a:gd name="connsiteY7" fmla="*/ 4034582 h 6035181"/>
              <a:gd name="connsiteX8" fmla="*/ 1330810 w 7832861"/>
              <a:gd name="connsiteY8" fmla="*/ 607516 h 6035181"/>
              <a:gd name="connsiteX9" fmla="*/ 2780941 w 7832861"/>
              <a:gd name="connsiteY9" fmla="*/ 144519 h 6035181"/>
              <a:gd name="connsiteX10" fmla="*/ 4237554 w 7832861"/>
              <a:gd name="connsiteY10" fmla="*/ 0 h 6035181"/>
              <a:gd name="connsiteX0" fmla="*/ 4265780 w 7861087"/>
              <a:gd name="connsiteY0" fmla="*/ 0 h 6035181"/>
              <a:gd name="connsiteX1" fmla="*/ 6822703 w 7861087"/>
              <a:gd name="connsiteY1" fmla="*/ 1554529 h 6035181"/>
              <a:gd name="connsiteX2" fmla="*/ 7217331 w 7861087"/>
              <a:gd name="connsiteY2" fmla="*/ 3909228 h 6035181"/>
              <a:gd name="connsiteX3" fmla="*/ 7861087 w 7861087"/>
              <a:gd name="connsiteY3" fmla="*/ 4558712 h 6035181"/>
              <a:gd name="connsiteX4" fmla="*/ 6835461 w 7861087"/>
              <a:gd name="connsiteY4" fmla="*/ 4788183 h 6035181"/>
              <a:gd name="connsiteX5" fmla="*/ 4490923 w 7861087"/>
              <a:gd name="connsiteY5" fmla="*/ 5742267 h 6035181"/>
              <a:gd name="connsiteX6" fmla="*/ 2043231 w 7861087"/>
              <a:gd name="connsiteY6" fmla="*/ 5910374 h 6035181"/>
              <a:gd name="connsiteX7" fmla="*/ 159229 w 7861087"/>
              <a:gd name="connsiteY7" fmla="*/ 4034582 h 6035181"/>
              <a:gd name="connsiteX8" fmla="*/ 1289943 w 7861087"/>
              <a:gd name="connsiteY8" fmla="*/ 622464 h 6035181"/>
              <a:gd name="connsiteX9" fmla="*/ 2809167 w 7861087"/>
              <a:gd name="connsiteY9" fmla="*/ 144519 h 6035181"/>
              <a:gd name="connsiteX10" fmla="*/ 4265780 w 7861087"/>
              <a:gd name="connsiteY10" fmla="*/ 0 h 603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61087" h="6035181">
                <a:moveTo>
                  <a:pt x="4265780" y="0"/>
                </a:moveTo>
                <a:cubicBezTo>
                  <a:pt x="5338002" y="21445"/>
                  <a:pt x="6383269" y="390941"/>
                  <a:pt x="6822703" y="1554529"/>
                </a:cubicBezTo>
                <a:cubicBezTo>
                  <a:pt x="7159410" y="2314095"/>
                  <a:pt x="7103165" y="3447531"/>
                  <a:pt x="7217331" y="3909228"/>
                </a:cubicBezTo>
                <a:cubicBezTo>
                  <a:pt x="7342397" y="4433062"/>
                  <a:pt x="7861087" y="4558712"/>
                  <a:pt x="7861087" y="4558712"/>
                </a:cubicBezTo>
                <a:cubicBezTo>
                  <a:pt x="7709964" y="4623369"/>
                  <a:pt x="7377128" y="4620797"/>
                  <a:pt x="6835461" y="4788183"/>
                </a:cubicBezTo>
                <a:cubicBezTo>
                  <a:pt x="6293793" y="4955568"/>
                  <a:pt x="5289626" y="5555233"/>
                  <a:pt x="4490923" y="5742267"/>
                </a:cubicBezTo>
                <a:cubicBezTo>
                  <a:pt x="3692220" y="5929300"/>
                  <a:pt x="2765184" y="6194987"/>
                  <a:pt x="2043231" y="5910374"/>
                </a:cubicBezTo>
                <a:cubicBezTo>
                  <a:pt x="1321278" y="5625761"/>
                  <a:pt x="284777" y="4915900"/>
                  <a:pt x="159229" y="4034582"/>
                </a:cubicBezTo>
                <a:cubicBezTo>
                  <a:pt x="33681" y="3153264"/>
                  <a:pt x="-456595" y="1392285"/>
                  <a:pt x="1289943" y="622464"/>
                </a:cubicBezTo>
                <a:cubicBezTo>
                  <a:pt x="2241160" y="260608"/>
                  <a:pt x="2324710" y="230825"/>
                  <a:pt x="2809167" y="144519"/>
                </a:cubicBezTo>
                <a:cubicBezTo>
                  <a:pt x="3450164" y="31575"/>
                  <a:pt x="3780243" y="8313"/>
                  <a:pt x="4265780" y="0"/>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group of men standing in front of a chalkboard&#10;&#10;Description automatically generated">
            <a:extLst>
              <a:ext uri="{FF2B5EF4-FFF2-40B4-BE49-F238E27FC236}">
                <a16:creationId xmlns:a16="http://schemas.microsoft.com/office/drawing/2014/main" id="{006804C6-BC26-EE84-C033-39B93E0E113B}"/>
              </a:ext>
            </a:extLst>
          </p:cNvPr>
          <p:cNvPicPr>
            <a:picLocks noChangeAspect="1"/>
          </p:cNvPicPr>
          <p:nvPr/>
        </p:nvPicPr>
        <p:blipFill>
          <a:blip r:embed="rId2"/>
          <a:stretch>
            <a:fillRect/>
          </a:stretch>
        </p:blipFill>
        <p:spPr>
          <a:xfrm>
            <a:off x="4824204" y="4198572"/>
            <a:ext cx="3879372" cy="2589480"/>
          </a:xfrm>
          <a:prstGeom prst="rect">
            <a:avLst/>
          </a:prstGeom>
        </p:spPr>
      </p:pic>
      <p:pic>
        <p:nvPicPr>
          <p:cNvPr id="10" name="Graphic 11">
            <a:extLst>
              <a:ext uri="{FF2B5EF4-FFF2-40B4-BE49-F238E27FC236}">
                <a16:creationId xmlns:a16="http://schemas.microsoft.com/office/drawing/2014/main" id="{353E8A16-4843-C10E-6F0D-2DE87F7A8A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3988" y="1513912"/>
            <a:ext cx="3839804" cy="2619351"/>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38278DE9-5D2C-ADAB-4D66-8635337BC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7460" y="139893"/>
            <a:ext cx="3827443" cy="1246455"/>
          </a:xfrm>
          <a:prstGeom prst="rect">
            <a:avLst/>
          </a:prstGeom>
        </p:spPr>
      </p:pic>
      <p:pic>
        <p:nvPicPr>
          <p:cNvPr id="8" name="Picture 7" descr="Logo&#10;&#10;Description automatically generated">
            <a:extLst>
              <a:ext uri="{FF2B5EF4-FFF2-40B4-BE49-F238E27FC236}">
                <a16:creationId xmlns:a16="http://schemas.microsoft.com/office/drawing/2014/main" id="{47F7C95C-6633-A1E6-AF86-20E7B4505A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6332" y="1078631"/>
            <a:ext cx="1114412" cy="1114412"/>
          </a:xfrm>
          <a:prstGeom prst="rect">
            <a:avLst/>
          </a:prstGeom>
        </p:spPr>
      </p:pic>
    </p:spTree>
    <p:extLst>
      <p:ext uri="{BB962C8B-B14F-4D97-AF65-F5344CB8AC3E}">
        <p14:creationId xmlns:p14="http://schemas.microsoft.com/office/powerpoint/2010/main" val="801271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3A367935-9C8B-9D45-C896-ACC238352E20}"/>
              </a:ext>
            </a:extLst>
          </p:cNvPr>
          <p:cNvPicPr>
            <a:picLocks noGrp="1" noChangeAspect="1"/>
          </p:cNvPicPr>
          <p:nvPr>
            <p:ph idx="1"/>
          </p:nvPr>
        </p:nvPicPr>
        <p:blipFill>
          <a:blip r:embed="rId2"/>
          <a:stretch>
            <a:fillRect/>
          </a:stretch>
        </p:blipFill>
        <p:spPr>
          <a:xfrm>
            <a:off x="765544" y="1235187"/>
            <a:ext cx="7254506" cy="3378217"/>
          </a:xfrm>
        </p:spPr>
      </p:pic>
      <p:sp>
        <p:nvSpPr>
          <p:cNvPr id="2" name="Title 1">
            <a:extLst>
              <a:ext uri="{FF2B5EF4-FFF2-40B4-BE49-F238E27FC236}">
                <a16:creationId xmlns:a16="http://schemas.microsoft.com/office/drawing/2014/main" id="{6BEFACDD-8360-ADA9-1CEA-AB550E28F4F4}"/>
              </a:ext>
            </a:extLst>
          </p:cNvPr>
          <p:cNvSpPr>
            <a:spLocks noGrp="1"/>
          </p:cNvSpPr>
          <p:nvPr>
            <p:ph type="title"/>
          </p:nvPr>
        </p:nvSpPr>
        <p:spPr>
          <a:xfrm>
            <a:off x="765544" y="347660"/>
            <a:ext cx="7749806" cy="929356"/>
          </a:xfrm>
        </p:spPr>
        <p:txBody>
          <a:bodyPr/>
          <a:lstStyle/>
          <a:p>
            <a:r>
              <a:rPr lang="en-US" dirty="0"/>
              <a:t>Dynamic Time Warping</a:t>
            </a:r>
          </a:p>
        </p:txBody>
      </p:sp>
      <p:sp>
        <p:nvSpPr>
          <p:cNvPr id="3" name="Oval 2">
            <a:extLst>
              <a:ext uri="{FF2B5EF4-FFF2-40B4-BE49-F238E27FC236}">
                <a16:creationId xmlns:a16="http://schemas.microsoft.com/office/drawing/2014/main" id="{D84A2DCF-04EF-4077-7D39-D6E6508C8E18}"/>
              </a:ext>
            </a:extLst>
          </p:cNvPr>
          <p:cNvSpPr/>
          <p:nvPr/>
        </p:nvSpPr>
        <p:spPr>
          <a:xfrm>
            <a:off x="4763679" y="4589108"/>
            <a:ext cx="1917605" cy="1615553"/>
          </a:xfrm>
          <a:prstGeom prst="ellipse">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488750C-2601-8408-711F-EB9B578C3652}"/>
              </a:ext>
            </a:extLst>
          </p:cNvPr>
          <p:cNvSpPr/>
          <p:nvPr/>
        </p:nvSpPr>
        <p:spPr>
          <a:xfrm>
            <a:off x="6799347" y="4610493"/>
            <a:ext cx="1917604" cy="1615553"/>
          </a:xfrm>
          <a:prstGeom prst="ellipse">
            <a:avLst/>
          </a:prstGeom>
          <a:solidFill>
            <a:schemeClr val="accent5">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729D563-3271-FF63-9B89-DB1EF1D74DF2}"/>
              </a:ext>
            </a:extLst>
          </p:cNvPr>
          <p:cNvSpPr/>
          <p:nvPr/>
        </p:nvSpPr>
        <p:spPr>
          <a:xfrm>
            <a:off x="2712201" y="4589108"/>
            <a:ext cx="1917604" cy="1646854"/>
          </a:xfrm>
          <a:prstGeom prst="ellips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B1E1328-B0EC-02F8-16C8-259928BEFD31}"/>
              </a:ext>
            </a:extLst>
          </p:cNvPr>
          <p:cNvSpPr/>
          <p:nvPr/>
        </p:nvSpPr>
        <p:spPr>
          <a:xfrm>
            <a:off x="765544" y="4530379"/>
            <a:ext cx="1904468" cy="1646854"/>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AD81FEA-4383-84E8-7FCA-0E59793EE582}"/>
              </a:ext>
            </a:extLst>
          </p:cNvPr>
          <p:cNvSpPr txBox="1"/>
          <p:nvPr/>
        </p:nvSpPr>
        <p:spPr>
          <a:xfrm>
            <a:off x="1178086" y="5122973"/>
            <a:ext cx="1580035" cy="461665"/>
          </a:xfrm>
          <a:prstGeom prst="rect">
            <a:avLst/>
          </a:prstGeom>
          <a:noFill/>
        </p:spPr>
        <p:txBody>
          <a:bodyPr wrap="square" rtlCol="0">
            <a:spAutoFit/>
          </a:bodyPr>
          <a:lstStyle/>
          <a:p>
            <a:r>
              <a:rPr lang="en-US" sz="2400" b="1" dirty="0"/>
              <a:t>Stable</a:t>
            </a:r>
          </a:p>
        </p:txBody>
      </p:sp>
      <p:sp>
        <p:nvSpPr>
          <p:cNvPr id="13" name="TextBox 12">
            <a:extLst>
              <a:ext uri="{FF2B5EF4-FFF2-40B4-BE49-F238E27FC236}">
                <a16:creationId xmlns:a16="http://schemas.microsoft.com/office/drawing/2014/main" id="{7A901B48-9B94-5F33-2163-74921C4CE07D}"/>
              </a:ext>
            </a:extLst>
          </p:cNvPr>
          <p:cNvSpPr txBox="1"/>
          <p:nvPr/>
        </p:nvSpPr>
        <p:spPr>
          <a:xfrm>
            <a:off x="4796654" y="5116302"/>
            <a:ext cx="2060849" cy="461665"/>
          </a:xfrm>
          <a:prstGeom prst="rect">
            <a:avLst/>
          </a:prstGeom>
          <a:noFill/>
        </p:spPr>
        <p:txBody>
          <a:bodyPr wrap="square" rtlCol="0">
            <a:spAutoFit/>
          </a:bodyPr>
          <a:lstStyle/>
          <a:p>
            <a:r>
              <a:rPr lang="en-US" sz="2400" b="1" dirty="0"/>
              <a:t>Computable</a:t>
            </a:r>
          </a:p>
        </p:txBody>
      </p:sp>
      <p:sp>
        <p:nvSpPr>
          <p:cNvPr id="14" name="TextBox 13">
            <a:extLst>
              <a:ext uri="{FF2B5EF4-FFF2-40B4-BE49-F238E27FC236}">
                <a16:creationId xmlns:a16="http://schemas.microsoft.com/office/drawing/2014/main" id="{F7EC31BE-2A30-7B91-2BC3-19C63842F9C9}"/>
              </a:ext>
            </a:extLst>
          </p:cNvPr>
          <p:cNvSpPr txBox="1"/>
          <p:nvPr/>
        </p:nvSpPr>
        <p:spPr>
          <a:xfrm>
            <a:off x="7229352" y="5098390"/>
            <a:ext cx="1239560" cy="461665"/>
          </a:xfrm>
          <a:prstGeom prst="rect">
            <a:avLst/>
          </a:prstGeom>
          <a:noFill/>
        </p:spPr>
        <p:txBody>
          <a:bodyPr wrap="square" rtlCol="0">
            <a:spAutoFit/>
          </a:bodyPr>
          <a:lstStyle/>
          <a:p>
            <a:r>
              <a:rPr lang="en-US" sz="2400" b="1" dirty="0"/>
              <a:t>Metric</a:t>
            </a:r>
          </a:p>
        </p:txBody>
      </p:sp>
      <p:cxnSp>
        <p:nvCxnSpPr>
          <p:cNvPr id="17" name="Straight Connector 16">
            <a:extLst>
              <a:ext uri="{FF2B5EF4-FFF2-40B4-BE49-F238E27FC236}">
                <a16:creationId xmlns:a16="http://schemas.microsoft.com/office/drawing/2014/main" id="{59B717A9-C1B9-7844-651F-E9C506D6448B}"/>
              </a:ext>
            </a:extLst>
          </p:cNvPr>
          <p:cNvCxnSpPr>
            <a:cxnSpLocks/>
          </p:cNvCxnSpPr>
          <p:nvPr/>
        </p:nvCxnSpPr>
        <p:spPr>
          <a:xfrm>
            <a:off x="939370" y="4659102"/>
            <a:ext cx="1680005" cy="1566944"/>
          </a:xfrm>
          <a:prstGeom prst="line">
            <a:avLst/>
          </a:prstGeom>
          <a:ln w="76200"/>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52E94EF5-0AD9-5F56-B285-5BEB2C3722C1}"/>
              </a:ext>
            </a:extLst>
          </p:cNvPr>
          <p:cNvCxnSpPr>
            <a:cxnSpLocks/>
          </p:cNvCxnSpPr>
          <p:nvPr/>
        </p:nvCxnSpPr>
        <p:spPr>
          <a:xfrm flipH="1">
            <a:off x="845387" y="4659102"/>
            <a:ext cx="1680005" cy="1566944"/>
          </a:xfrm>
          <a:prstGeom prst="line">
            <a:avLst/>
          </a:prstGeom>
          <a:ln w="76200"/>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5ADFD847-6499-1FA0-7153-69A29DE57D58}"/>
              </a:ext>
            </a:extLst>
          </p:cNvPr>
          <p:cNvSpPr txBox="1"/>
          <p:nvPr/>
        </p:nvSpPr>
        <p:spPr>
          <a:xfrm>
            <a:off x="2837143" y="5122973"/>
            <a:ext cx="2160403" cy="461665"/>
          </a:xfrm>
          <a:prstGeom prst="rect">
            <a:avLst/>
          </a:prstGeom>
          <a:noFill/>
        </p:spPr>
        <p:txBody>
          <a:bodyPr wrap="square" rtlCol="0">
            <a:spAutoFit/>
          </a:bodyPr>
          <a:lstStyle/>
          <a:p>
            <a:r>
              <a:rPr lang="en-US" sz="2400" b="1" dirty="0"/>
              <a:t>Informative</a:t>
            </a:r>
          </a:p>
        </p:txBody>
      </p:sp>
      <p:cxnSp>
        <p:nvCxnSpPr>
          <p:cNvPr id="8" name="Straight Connector 7">
            <a:extLst>
              <a:ext uri="{FF2B5EF4-FFF2-40B4-BE49-F238E27FC236}">
                <a16:creationId xmlns:a16="http://schemas.microsoft.com/office/drawing/2014/main" id="{88A67758-9CE1-A2A0-4799-5FD9CA7E1887}"/>
              </a:ext>
            </a:extLst>
          </p:cNvPr>
          <p:cNvCxnSpPr>
            <a:cxnSpLocks/>
          </p:cNvCxnSpPr>
          <p:nvPr/>
        </p:nvCxnSpPr>
        <p:spPr>
          <a:xfrm>
            <a:off x="7029759" y="4678332"/>
            <a:ext cx="1680005" cy="1566944"/>
          </a:xfrm>
          <a:prstGeom prst="line">
            <a:avLst/>
          </a:prstGeom>
          <a:ln w="76200"/>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0F2076FD-A721-1BBF-DCD9-4DFB3F2A25AF}"/>
              </a:ext>
            </a:extLst>
          </p:cNvPr>
          <p:cNvCxnSpPr>
            <a:cxnSpLocks/>
          </p:cNvCxnSpPr>
          <p:nvPr/>
        </p:nvCxnSpPr>
        <p:spPr>
          <a:xfrm flipH="1">
            <a:off x="6935776" y="4678332"/>
            <a:ext cx="1680005" cy="1566944"/>
          </a:xfrm>
          <a:prstGeom prst="line">
            <a:avLst/>
          </a:prstGeom>
          <a:ln w="7620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87511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6A35EAA-ED80-4FF1-942C-82B1D483A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733220" y="481134"/>
            <a:ext cx="7033640"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415F49B-3CBC-46CF-AFB5-988852D04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33683" flipH="1">
            <a:off x="757930" y="456230"/>
            <a:ext cx="7033640" cy="5238589"/>
          </a:xfrm>
          <a:custGeom>
            <a:avLst/>
            <a:gdLst/>
            <a:ahLst/>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useBgFill="1">
        <p:nvSpPr>
          <p:cNvPr id="13" name="Rectangle 12">
            <a:extLst>
              <a:ext uri="{FF2B5EF4-FFF2-40B4-BE49-F238E27FC236}">
                <a16:creationId xmlns:a16="http://schemas.microsoft.com/office/drawing/2014/main" id="{83AF9C6E-31D5-480C-AE10-9BA3E4ED1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t growing in a concrete crack">
            <a:extLst>
              <a:ext uri="{FF2B5EF4-FFF2-40B4-BE49-F238E27FC236}">
                <a16:creationId xmlns:a16="http://schemas.microsoft.com/office/drawing/2014/main" id="{EC5F2EA7-DE86-9174-FBFF-CC539C7173D2}"/>
              </a:ext>
            </a:extLst>
          </p:cNvPr>
          <p:cNvPicPr>
            <a:picLocks noChangeAspect="1"/>
          </p:cNvPicPr>
          <p:nvPr/>
        </p:nvPicPr>
        <p:blipFill rotWithShape="1">
          <a:blip r:embed="rId2"/>
          <a:srcRect r="11130" b="-3"/>
          <a:stretch/>
        </p:blipFill>
        <p:spPr>
          <a:xfrm>
            <a:off x="0" y="-29602"/>
            <a:ext cx="9143979" cy="6857989"/>
          </a:xfrm>
          <a:prstGeom prst="rect">
            <a:avLst/>
          </a:prstGeom>
        </p:spPr>
      </p:pic>
      <p:sp>
        <p:nvSpPr>
          <p:cNvPr id="15" name="Freeform: Shape 14">
            <a:extLst>
              <a:ext uri="{FF2B5EF4-FFF2-40B4-BE49-F238E27FC236}">
                <a16:creationId xmlns:a16="http://schemas.microsoft.com/office/drawing/2014/main" id="{ED1BE14B-C94E-4A1A-B076-39CCA2304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92448" flipH="1" flipV="1">
            <a:off x="299990" y="694217"/>
            <a:ext cx="2931990" cy="5385644"/>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38228"/>
              <a:gd name="connsiteY0" fmla="*/ 552686 h 1342067"/>
              <a:gd name="connsiteX1" fmla="*/ 68141 w 838228"/>
              <a:gd name="connsiteY1" fmla="*/ 421704 h 1342067"/>
              <a:gd name="connsiteX2" fmla="*/ 96954 w 838228"/>
              <a:gd name="connsiteY2" fmla="*/ 145395 h 1342067"/>
              <a:gd name="connsiteX3" fmla="*/ 302731 w 838228"/>
              <a:gd name="connsiteY3" fmla="*/ 383 h 1342067"/>
              <a:gd name="connsiteX4" fmla="*/ 720201 w 838228"/>
              <a:gd name="connsiteY4" fmla="*/ 143248 h 1342067"/>
              <a:gd name="connsiteX5" fmla="*/ 837868 w 838228"/>
              <a:gd name="connsiteY5" fmla="*/ 935854 h 1342067"/>
              <a:gd name="connsiteX6" fmla="*/ 741987 w 838228"/>
              <a:gd name="connsiteY6" fmla="*/ 1276152 h 1342067"/>
              <a:gd name="connsiteX7" fmla="*/ 380221 w 838228"/>
              <a:gd name="connsiteY7" fmla="*/ 1329185 h 1342067"/>
              <a:gd name="connsiteX8" fmla="*/ 177395 w 838228"/>
              <a:gd name="connsiteY8" fmla="*/ 1113958 h 1342067"/>
              <a:gd name="connsiteX9" fmla="*/ 94438 w 838228"/>
              <a:gd name="connsiteY9" fmla="*/ 536082 h 1342067"/>
              <a:gd name="connsiteX10" fmla="*/ 9475 w 838228"/>
              <a:gd name="connsiteY10" fmla="*/ 552686 h 1342067"/>
              <a:gd name="connsiteX0" fmla="*/ 9475 w 838000"/>
              <a:gd name="connsiteY0" fmla="*/ 552686 h 1336588"/>
              <a:gd name="connsiteX1" fmla="*/ 68141 w 838000"/>
              <a:gd name="connsiteY1" fmla="*/ 421704 h 1336588"/>
              <a:gd name="connsiteX2" fmla="*/ 96954 w 838000"/>
              <a:gd name="connsiteY2" fmla="*/ 145395 h 1336588"/>
              <a:gd name="connsiteX3" fmla="*/ 302731 w 838000"/>
              <a:gd name="connsiteY3" fmla="*/ 383 h 1336588"/>
              <a:gd name="connsiteX4" fmla="*/ 720201 w 838000"/>
              <a:gd name="connsiteY4" fmla="*/ 143248 h 1336588"/>
              <a:gd name="connsiteX5" fmla="*/ 837868 w 838000"/>
              <a:gd name="connsiteY5" fmla="*/ 935854 h 1336588"/>
              <a:gd name="connsiteX6" fmla="*/ 734462 w 838000"/>
              <a:gd name="connsiteY6" fmla="*/ 1253581 h 1336588"/>
              <a:gd name="connsiteX7" fmla="*/ 380221 w 838000"/>
              <a:gd name="connsiteY7" fmla="*/ 1329185 h 1336588"/>
              <a:gd name="connsiteX8" fmla="*/ 177395 w 838000"/>
              <a:gd name="connsiteY8" fmla="*/ 1113958 h 1336588"/>
              <a:gd name="connsiteX9" fmla="*/ 94438 w 838000"/>
              <a:gd name="connsiteY9" fmla="*/ 536082 h 1336588"/>
              <a:gd name="connsiteX10" fmla="*/ 9475 w 838000"/>
              <a:gd name="connsiteY10" fmla="*/ 552686 h 1336588"/>
              <a:gd name="connsiteX0" fmla="*/ 9475 w 837882"/>
              <a:gd name="connsiteY0" fmla="*/ 552686 h 1336871"/>
              <a:gd name="connsiteX1" fmla="*/ 68141 w 837882"/>
              <a:gd name="connsiteY1" fmla="*/ 421704 h 1336871"/>
              <a:gd name="connsiteX2" fmla="*/ 96954 w 837882"/>
              <a:gd name="connsiteY2" fmla="*/ 145395 h 1336871"/>
              <a:gd name="connsiteX3" fmla="*/ 302731 w 837882"/>
              <a:gd name="connsiteY3" fmla="*/ 383 h 1336871"/>
              <a:gd name="connsiteX4" fmla="*/ 720201 w 837882"/>
              <a:gd name="connsiteY4" fmla="*/ 143248 h 1336871"/>
              <a:gd name="connsiteX5" fmla="*/ 837868 w 837882"/>
              <a:gd name="connsiteY5" fmla="*/ 935854 h 1336871"/>
              <a:gd name="connsiteX6" fmla="*/ 725336 w 837882"/>
              <a:gd name="connsiteY6" fmla="*/ 1255076 h 1336871"/>
              <a:gd name="connsiteX7" fmla="*/ 380221 w 837882"/>
              <a:gd name="connsiteY7" fmla="*/ 1329185 h 1336871"/>
              <a:gd name="connsiteX8" fmla="*/ 177395 w 837882"/>
              <a:gd name="connsiteY8" fmla="*/ 1113958 h 1336871"/>
              <a:gd name="connsiteX9" fmla="*/ 94438 w 837882"/>
              <a:gd name="connsiteY9" fmla="*/ 536082 h 1336871"/>
              <a:gd name="connsiteX10" fmla="*/ 9475 w 837882"/>
              <a:gd name="connsiteY10" fmla="*/ 552686 h 1336871"/>
              <a:gd name="connsiteX0" fmla="*/ 9475 w 839240"/>
              <a:gd name="connsiteY0" fmla="*/ 552686 h 1331193"/>
              <a:gd name="connsiteX1" fmla="*/ 68141 w 839240"/>
              <a:gd name="connsiteY1" fmla="*/ 421704 h 1331193"/>
              <a:gd name="connsiteX2" fmla="*/ 96954 w 839240"/>
              <a:gd name="connsiteY2" fmla="*/ 145395 h 1331193"/>
              <a:gd name="connsiteX3" fmla="*/ 302731 w 839240"/>
              <a:gd name="connsiteY3" fmla="*/ 383 h 1331193"/>
              <a:gd name="connsiteX4" fmla="*/ 720201 w 839240"/>
              <a:gd name="connsiteY4" fmla="*/ 143248 h 1331193"/>
              <a:gd name="connsiteX5" fmla="*/ 837868 w 839240"/>
              <a:gd name="connsiteY5" fmla="*/ 935854 h 1331193"/>
              <a:gd name="connsiteX6" fmla="*/ 756246 w 839240"/>
              <a:gd name="connsiteY6" fmla="*/ 1205051 h 1331193"/>
              <a:gd name="connsiteX7" fmla="*/ 380221 w 839240"/>
              <a:gd name="connsiteY7" fmla="*/ 1329185 h 1331193"/>
              <a:gd name="connsiteX8" fmla="*/ 177395 w 839240"/>
              <a:gd name="connsiteY8" fmla="*/ 1113958 h 1331193"/>
              <a:gd name="connsiteX9" fmla="*/ 94438 w 839240"/>
              <a:gd name="connsiteY9" fmla="*/ 536082 h 1331193"/>
              <a:gd name="connsiteX10" fmla="*/ 9475 w 839240"/>
              <a:gd name="connsiteY10" fmla="*/ 552686 h 1331193"/>
              <a:gd name="connsiteX0" fmla="*/ 9475 w 838447"/>
              <a:gd name="connsiteY0" fmla="*/ 552686 h 1332254"/>
              <a:gd name="connsiteX1" fmla="*/ 68141 w 838447"/>
              <a:gd name="connsiteY1" fmla="*/ 421704 h 1332254"/>
              <a:gd name="connsiteX2" fmla="*/ 96954 w 838447"/>
              <a:gd name="connsiteY2" fmla="*/ 145395 h 1332254"/>
              <a:gd name="connsiteX3" fmla="*/ 302731 w 838447"/>
              <a:gd name="connsiteY3" fmla="*/ 383 h 1332254"/>
              <a:gd name="connsiteX4" fmla="*/ 720201 w 838447"/>
              <a:gd name="connsiteY4" fmla="*/ 143248 h 1332254"/>
              <a:gd name="connsiteX5" fmla="*/ 837868 w 838447"/>
              <a:gd name="connsiteY5" fmla="*/ 935854 h 1332254"/>
              <a:gd name="connsiteX6" fmla="*/ 746484 w 838447"/>
              <a:gd name="connsiteY6" fmla="*/ 1219874 h 1332254"/>
              <a:gd name="connsiteX7" fmla="*/ 380221 w 838447"/>
              <a:gd name="connsiteY7" fmla="*/ 1329185 h 1332254"/>
              <a:gd name="connsiteX8" fmla="*/ 177395 w 838447"/>
              <a:gd name="connsiteY8" fmla="*/ 1113958 h 1332254"/>
              <a:gd name="connsiteX9" fmla="*/ 94438 w 838447"/>
              <a:gd name="connsiteY9" fmla="*/ 536082 h 1332254"/>
              <a:gd name="connsiteX10" fmla="*/ 9475 w 838447"/>
              <a:gd name="connsiteY10" fmla="*/ 552686 h 1332254"/>
              <a:gd name="connsiteX0" fmla="*/ 9475 w 838410"/>
              <a:gd name="connsiteY0" fmla="*/ 552686 h 1331841"/>
              <a:gd name="connsiteX1" fmla="*/ 68141 w 838410"/>
              <a:gd name="connsiteY1" fmla="*/ 421704 h 1331841"/>
              <a:gd name="connsiteX2" fmla="*/ 96954 w 838410"/>
              <a:gd name="connsiteY2" fmla="*/ 145395 h 1331841"/>
              <a:gd name="connsiteX3" fmla="*/ 302731 w 838410"/>
              <a:gd name="connsiteY3" fmla="*/ 383 h 1331841"/>
              <a:gd name="connsiteX4" fmla="*/ 720201 w 838410"/>
              <a:gd name="connsiteY4" fmla="*/ 143248 h 1331841"/>
              <a:gd name="connsiteX5" fmla="*/ 837868 w 838410"/>
              <a:gd name="connsiteY5" fmla="*/ 935854 h 1331841"/>
              <a:gd name="connsiteX6" fmla="*/ 745826 w 838410"/>
              <a:gd name="connsiteY6" fmla="*/ 1214692 h 1331841"/>
              <a:gd name="connsiteX7" fmla="*/ 380221 w 838410"/>
              <a:gd name="connsiteY7" fmla="*/ 1329185 h 1331841"/>
              <a:gd name="connsiteX8" fmla="*/ 177395 w 838410"/>
              <a:gd name="connsiteY8" fmla="*/ 1113958 h 1331841"/>
              <a:gd name="connsiteX9" fmla="*/ 94438 w 838410"/>
              <a:gd name="connsiteY9" fmla="*/ 536082 h 1331841"/>
              <a:gd name="connsiteX10" fmla="*/ 9475 w 838410"/>
              <a:gd name="connsiteY10" fmla="*/ 552686 h 1331841"/>
              <a:gd name="connsiteX0" fmla="*/ 9475 w 838410"/>
              <a:gd name="connsiteY0" fmla="*/ 552359 h 1331514"/>
              <a:gd name="connsiteX1" fmla="*/ 68141 w 838410"/>
              <a:gd name="connsiteY1" fmla="*/ 421377 h 1331514"/>
              <a:gd name="connsiteX2" fmla="*/ 113639 w 838410"/>
              <a:gd name="connsiteY2" fmla="*/ 138724 h 1331514"/>
              <a:gd name="connsiteX3" fmla="*/ 302731 w 838410"/>
              <a:gd name="connsiteY3" fmla="*/ 56 h 1331514"/>
              <a:gd name="connsiteX4" fmla="*/ 720201 w 838410"/>
              <a:gd name="connsiteY4" fmla="*/ 142921 h 1331514"/>
              <a:gd name="connsiteX5" fmla="*/ 837868 w 838410"/>
              <a:gd name="connsiteY5" fmla="*/ 935527 h 1331514"/>
              <a:gd name="connsiteX6" fmla="*/ 745826 w 838410"/>
              <a:gd name="connsiteY6" fmla="*/ 1214365 h 1331514"/>
              <a:gd name="connsiteX7" fmla="*/ 380221 w 838410"/>
              <a:gd name="connsiteY7" fmla="*/ 1328858 h 1331514"/>
              <a:gd name="connsiteX8" fmla="*/ 177395 w 838410"/>
              <a:gd name="connsiteY8" fmla="*/ 1113631 h 1331514"/>
              <a:gd name="connsiteX9" fmla="*/ 94438 w 838410"/>
              <a:gd name="connsiteY9" fmla="*/ 535755 h 1331514"/>
              <a:gd name="connsiteX10" fmla="*/ 9475 w 838410"/>
              <a:gd name="connsiteY10" fmla="*/ 552359 h 1331514"/>
              <a:gd name="connsiteX0" fmla="*/ 9475 w 838410"/>
              <a:gd name="connsiteY0" fmla="*/ 555370 h 1334525"/>
              <a:gd name="connsiteX1" fmla="*/ 68141 w 838410"/>
              <a:gd name="connsiteY1" fmla="*/ 424388 h 1334525"/>
              <a:gd name="connsiteX2" fmla="*/ 113639 w 838410"/>
              <a:gd name="connsiteY2" fmla="*/ 141735 h 1334525"/>
              <a:gd name="connsiteX3" fmla="*/ 321423 w 838410"/>
              <a:gd name="connsiteY3" fmla="*/ 5 h 1334525"/>
              <a:gd name="connsiteX4" fmla="*/ 720201 w 838410"/>
              <a:gd name="connsiteY4" fmla="*/ 145932 h 1334525"/>
              <a:gd name="connsiteX5" fmla="*/ 837868 w 838410"/>
              <a:gd name="connsiteY5" fmla="*/ 938538 h 1334525"/>
              <a:gd name="connsiteX6" fmla="*/ 745826 w 838410"/>
              <a:gd name="connsiteY6" fmla="*/ 1217376 h 1334525"/>
              <a:gd name="connsiteX7" fmla="*/ 380221 w 838410"/>
              <a:gd name="connsiteY7" fmla="*/ 1331869 h 1334525"/>
              <a:gd name="connsiteX8" fmla="*/ 177395 w 838410"/>
              <a:gd name="connsiteY8" fmla="*/ 1116642 h 1334525"/>
              <a:gd name="connsiteX9" fmla="*/ 94438 w 838410"/>
              <a:gd name="connsiteY9" fmla="*/ 538766 h 1334525"/>
              <a:gd name="connsiteX10" fmla="*/ 9475 w 838410"/>
              <a:gd name="connsiteY10" fmla="*/ 555370 h 1334525"/>
              <a:gd name="connsiteX0" fmla="*/ 9475 w 838410"/>
              <a:gd name="connsiteY0" fmla="*/ 555454 h 1334609"/>
              <a:gd name="connsiteX1" fmla="*/ 68141 w 838410"/>
              <a:gd name="connsiteY1" fmla="*/ 424472 h 1334609"/>
              <a:gd name="connsiteX2" fmla="*/ 113639 w 838410"/>
              <a:gd name="connsiteY2" fmla="*/ 141819 h 1334609"/>
              <a:gd name="connsiteX3" fmla="*/ 321423 w 838410"/>
              <a:gd name="connsiteY3" fmla="*/ 89 h 1334609"/>
              <a:gd name="connsiteX4" fmla="*/ 720201 w 838410"/>
              <a:gd name="connsiteY4" fmla="*/ 146016 h 1334609"/>
              <a:gd name="connsiteX5" fmla="*/ 837868 w 838410"/>
              <a:gd name="connsiteY5" fmla="*/ 938622 h 1334609"/>
              <a:gd name="connsiteX6" fmla="*/ 745826 w 838410"/>
              <a:gd name="connsiteY6" fmla="*/ 1217460 h 1334609"/>
              <a:gd name="connsiteX7" fmla="*/ 380221 w 838410"/>
              <a:gd name="connsiteY7" fmla="*/ 1331953 h 1334609"/>
              <a:gd name="connsiteX8" fmla="*/ 177395 w 838410"/>
              <a:gd name="connsiteY8" fmla="*/ 1116726 h 1334609"/>
              <a:gd name="connsiteX9" fmla="*/ 94438 w 838410"/>
              <a:gd name="connsiteY9" fmla="*/ 538850 h 1334609"/>
              <a:gd name="connsiteX10" fmla="*/ 9475 w 838410"/>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61 h 1334616"/>
              <a:gd name="connsiteX1" fmla="*/ 74950 w 837655"/>
              <a:gd name="connsiteY1" fmla="*/ 421435 h 1334616"/>
              <a:gd name="connsiteX2" fmla="*/ 112884 w 837655"/>
              <a:gd name="connsiteY2" fmla="*/ 141826 h 1334616"/>
              <a:gd name="connsiteX3" fmla="*/ 320668 w 837655"/>
              <a:gd name="connsiteY3" fmla="*/ 96 h 1334616"/>
              <a:gd name="connsiteX4" fmla="*/ 719446 w 837655"/>
              <a:gd name="connsiteY4" fmla="*/ 146023 h 1334616"/>
              <a:gd name="connsiteX5" fmla="*/ 837113 w 837655"/>
              <a:gd name="connsiteY5" fmla="*/ 938629 h 1334616"/>
              <a:gd name="connsiteX6" fmla="*/ 745071 w 837655"/>
              <a:gd name="connsiteY6" fmla="*/ 1217467 h 1334616"/>
              <a:gd name="connsiteX7" fmla="*/ 379466 w 837655"/>
              <a:gd name="connsiteY7" fmla="*/ 1331960 h 1334616"/>
              <a:gd name="connsiteX8" fmla="*/ 176640 w 837655"/>
              <a:gd name="connsiteY8" fmla="*/ 1116733 h 1334616"/>
              <a:gd name="connsiteX9" fmla="*/ 93683 w 837655"/>
              <a:gd name="connsiteY9" fmla="*/ 538857 h 1334616"/>
              <a:gd name="connsiteX10" fmla="*/ 8720 w 837655"/>
              <a:gd name="connsiteY10" fmla="*/ 555461 h 1334616"/>
              <a:gd name="connsiteX0" fmla="*/ 8720 w 837655"/>
              <a:gd name="connsiteY0" fmla="*/ 555385 h 1334540"/>
              <a:gd name="connsiteX1" fmla="*/ 74950 w 837655"/>
              <a:gd name="connsiteY1" fmla="*/ 421359 h 1334540"/>
              <a:gd name="connsiteX2" fmla="*/ 123563 w 837655"/>
              <a:gd name="connsiteY2" fmla="*/ 138195 h 1334540"/>
              <a:gd name="connsiteX3" fmla="*/ 320668 w 837655"/>
              <a:gd name="connsiteY3" fmla="*/ 20 h 1334540"/>
              <a:gd name="connsiteX4" fmla="*/ 719446 w 837655"/>
              <a:gd name="connsiteY4" fmla="*/ 145947 h 1334540"/>
              <a:gd name="connsiteX5" fmla="*/ 837113 w 837655"/>
              <a:gd name="connsiteY5" fmla="*/ 938553 h 1334540"/>
              <a:gd name="connsiteX6" fmla="*/ 745071 w 837655"/>
              <a:gd name="connsiteY6" fmla="*/ 1217391 h 1334540"/>
              <a:gd name="connsiteX7" fmla="*/ 379466 w 837655"/>
              <a:gd name="connsiteY7" fmla="*/ 1331884 h 1334540"/>
              <a:gd name="connsiteX8" fmla="*/ 176640 w 837655"/>
              <a:gd name="connsiteY8" fmla="*/ 1116657 h 1334540"/>
              <a:gd name="connsiteX9" fmla="*/ 93683 w 837655"/>
              <a:gd name="connsiteY9" fmla="*/ 538781 h 1334540"/>
              <a:gd name="connsiteX10" fmla="*/ 8720 w 837655"/>
              <a:gd name="connsiteY10" fmla="*/ 555385 h 1334540"/>
              <a:gd name="connsiteX0" fmla="*/ 8179 w 837114"/>
              <a:gd name="connsiteY0" fmla="*/ 555383 h 1334538"/>
              <a:gd name="connsiteX1" fmla="*/ 80640 w 837114"/>
              <a:gd name="connsiteY1" fmla="*/ 420336 h 1334538"/>
              <a:gd name="connsiteX2" fmla="*/ 123022 w 837114"/>
              <a:gd name="connsiteY2" fmla="*/ 138193 h 1334538"/>
              <a:gd name="connsiteX3" fmla="*/ 320127 w 837114"/>
              <a:gd name="connsiteY3" fmla="*/ 18 h 1334538"/>
              <a:gd name="connsiteX4" fmla="*/ 718905 w 837114"/>
              <a:gd name="connsiteY4" fmla="*/ 145945 h 1334538"/>
              <a:gd name="connsiteX5" fmla="*/ 836572 w 837114"/>
              <a:gd name="connsiteY5" fmla="*/ 938551 h 1334538"/>
              <a:gd name="connsiteX6" fmla="*/ 744530 w 837114"/>
              <a:gd name="connsiteY6" fmla="*/ 1217389 h 1334538"/>
              <a:gd name="connsiteX7" fmla="*/ 378925 w 837114"/>
              <a:gd name="connsiteY7" fmla="*/ 1331882 h 1334538"/>
              <a:gd name="connsiteX8" fmla="*/ 176099 w 837114"/>
              <a:gd name="connsiteY8" fmla="*/ 1116655 h 1334538"/>
              <a:gd name="connsiteX9" fmla="*/ 93142 w 837114"/>
              <a:gd name="connsiteY9" fmla="*/ 538779 h 1334538"/>
              <a:gd name="connsiteX10" fmla="*/ 8179 w 837114"/>
              <a:gd name="connsiteY10" fmla="*/ 555383 h 1334538"/>
              <a:gd name="connsiteX0" fmla="*/ 9690 w 838625"/>
              <a:gd name="connsiteY0" fmla="*/ 555383 h 1334538"/>
              <a:gd name="connsiteX1" fmla="*/ 82151 w 838625"/>
              <a:gd name="connsiteY1" fmla="*/ 420336 h 1334538"/>
              <a:gd name="connsiteX2" fmla="*/ 124533 w 838625"/>
              <a:gd name="connsiteY2" fmla="*/ 138193 h 1334538"/>
              <a:gd name="connsiteX3" fmla="*/ 321638 w 838625"/>
              <a:gd name="connsiteY3" fmla="*/ 18 h 1334538"/>
              <a:gd name="connsiteX4" fmla="*/ 720416 w 838625"/>
              <a:gd name="connsiteY4" fmla="*/ 145945 h 1334538"/>
              <a:gd name="connsiteX5" fmla="*/ 838083 w 838625"/>
              <a:gd name="connsiteY5" fmla="*/ 938551 h 1334538"/>
              <a:gd name="connsiteX6" fmla="*/ 746041 w 838625"/>
              <a:gd name="connsiteY6" fmla="*/ 1217389 h 1334538"/>
              <a:gd name="connsiteX7" fmla="*/ 380436 w 838625"/>
              <a:gd name="connsiteY7" fmla="*/ 1331882 h 1334538"/>
              <a:gd name="connsiteX8" fmla="*/ 177610 w 838625"/>
              <a:gd name="connsiteY8" fmla="*/ 1116655 h 1334538"/>
              <a:gd name="connsiteX9" fmla="*/ 94653 w 838625"/>
              <a:gd name="connsiteY9" fmla="*/ 538779 h 1334538"/>
              <a:gd name="connsiteX10" fmla="*/ 9690 w 838625"/>
              <a:gd name="connsiteY10" fmla="*/ 555383 h 1334538"/>
              <a:gd name="connsiteX0" fmla="*/ 9690 w 838625"/>
              <a:gd name="connsiteY0" fmla="*/ 561266 h 1340421"/>
              <a:gd name="connsiteX1" fmla="*/ 82151 w 838625"/>
              <a:gd name="connsiteY1" fmla="*/ 426219 h 1340421"/>
              <a:gd name="connsiteX2" fmla="*/ 124533 w 838625"/>
              <a:gd name="connsiteY2" fmla="*/ 144076 h 1340421"/>
              <a:gd name="connsiteX3" fmla="*/ 368592 w 838625"/>
              <a:gd name="connsiteY3" fmla="*/ 16 h 1340421"/>
              <a:gd name="connsiteX4" fmla="*/ 720416 w 838625"/>
              <a:gd name="connsiteY4" fmla="*/ 151828 h 1340421"/>
              <a:gd name="connsiteX5" fmla="*/ 838083 w 838625"/>
              <a:gd name="connsiteY5" fmla="*/ 944434 h 1340421"/>
              <a:gd name="connsiteX6" fmla="*/ 746041 w 838625"/>
              <a:gd name="connsiteY6" fmla="*/ 1223272 h 1340421"/>
              <a:gd name="connsiteX7" fmla="*/ 380436 w 838625"/>
              <a:gd name="connsiteY7" fmla="*/ 1337765 h 1340421"/>
              <a:gd name="connsiteX8" fmla="*/ 177610 w 838625"/>
              <a:gd name="connsiteY8" fmla="*/ 1122538 h 1340421"/>
              <a:gd name="connsiteX9" fmla="*/ 94653 w 838625"/>
              <a:gd name="connsiteY9" fmla="*/ 544662 h 1340421"/>
              <a:gd name="connsiteX10" fmla="*/ 9690 w 838625"/>
              <a:gd name="connsiteY10" fmla="*/ 561266 h 1340421"/>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597"/>
              <a:gd name="connsiteY0" fmla="*/ 561272 h 1338938"/>
              <a:gd name="connsiteX1" fmla="*/ 82151 w 838597"/>
              <a:gd name="connsiteY1" fmla="*/ 426225 h 1338938"/>
              <a:gd name="connsiteX2" fmla="*/ 132321 w 838597"/>
              <a:gd name="connsiteY2" fmla="*/ 142806 h 1338938"/>
              <a:gd name="connsiteX3" fmla="*/ 368592 w 838597"/>
              <a:gd name="connsiteY3" fmla="*/ 22 h 1338938"/>
              <a:gd name="connsiteX4" fmla="*/ 720416 w 838597"/>
              <a:gd name="connsiteY4" fmla="*/ 151834 h 1338938"/>
              <a:gd name="connsiteX5" fmla="*/ 838083 w 838597"/>
              <a:gd name="connsiteY5" fmla="*/ 944440 h 1338938"/>
              <a:gd name="connsiteX6" fmla="*/ 746041 w 838597"/>
              <a:gd name="connsiteY6" fmla="*/ 1223278 h 1338938"/>
              <a:gd name="connsiteX7" fmla="*/ 389782 w 838597"/>
              <a:gd name="connsiteY7" fmla="*/ 1336240 h 1338938"/>
              <a:gd name="connsiteX8" fmla="*/ 177610 w 838597"/>
              <a:gd name="connsiteY8" fmla="*/ 1122544 h 1338938"/>
              <a:gd name="connsiteX9" fmla="*/ 94653 w 838597"/>
              <a:gd name="connsiteY9" fmla="*/ 544668 h 1338938"/>
              <a:gd name="connsiteX10" fmla="*/ 9690 w 838597"/>
              <a:gd name="connsiteY10" fmla="*/ 561272 h 1338938"/>
              <a:gd name="connsiteX0" fmla="*/ 9690 w 838176"/>
              <a:gd name="connsiteY0" fmla="*/ 561272 h 1339740"/>
              <a:gd name="connsiteX1" fmla="*/ 82151 w 838176"/>
              <a:gd name="connsiteY1" fmla="*/ 426225 h 1339740"/>
              <a:gd name="connsiteX2" fmla="*/ 132321 w 838176"/>
              <a:gd name="connsiteY2" fmla="*/ 142806 h 1339740"/>
              <a:gd name="connsiteX3" fmla="*/ 368592 w 838176"/>
              <a:gd name="connsiteY3" fmla="*/ 22 h 1339740"/>
              <a:gd name="connsiteX4" fmla="*/ 720416 w 838176"/>
              <a:gd name="connsiteY4" fmla="*/ 151834 h 1339740"/>
              <a:gd name="connsiteX5" fmla="*/ 838083 w 838176"/>
              <a:gd name="connsiteY5" fmla="*/ 944440 h 1339740"/>
              <a:gd name="connsiteX6" fmla="*/ 732921 w 838176"/>
              <a:gd name="connsiteY6" fmla="*/ 1232650 h 1339740"/>
              <a:gd name="connsiteX7" fmla="*/ 389782 w 838176"/>
              <a:gd name="connsiteY7" fmla="*/ 1336240 h 1339740"/>
              <a:gd name="connsiteX8" fmla="*/ 177610 w 838176"/>
              <a:gd name="connsiteY8" fmla="*/ 1122544 h 1339740"/>
              <a:gd name="connsiteX9" fmla="*/ 94653 w 838176"/>
              <a:gd name="connsiteY9" fmla="*/ 544668 h 1339740"/>
              <a:gd name="connsiteX10" fmla="*/ 9690 w 838176"/>
              <a:gd name="connsiteY10" fmla="*/ 561272 h 1339740"/>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4653 w 838100"/>
              <a:gd name="connsiteY9" fmla="*/ 544668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264 w 837674"/>
              <a:gd name="connsiteY0" fmla="*/ 561273 h 1340442"/>
              <a:gd name="connsiteX1" fmla="*/ 85739 w 837674"/>
              <a:gd name="connsiteY1" fmla="*/ 432792 h 1340442"/>
              <a:gd name="connsiteX2" fmla="*/ 131895 w 837674"/>
              <a:gd name="connsiteY2" fmla="*/ 142807 h 1340442"/>
              <a:gd name="connsiteX3" fmla="*/ 368166 w 837674"/>
              <a:gd name="connsiteY3" fmla="*/ 23 h 1340442"/>
              <a:gd name="connsiteX4" fmla="*/ 719990 w 837674"/>
              <a:gd name="connsiteY4" fmla="*/ 151835 h 1340442"/>
              <a:gd name="connsiteX5" fmla="*/ 837657 w 837674"/>
              <a:gd name="connsiteY5" fmla="*/ 944441 h 1340442"/>
              <a:gd name="connsiteX6" fmla="*/ 714028 w 837674"/>
              <a:gd name="connsiteY6" fmla="*/ 1237482 h 1340442"/>
              <a:gd name="connsiteX7" fmla="*/ 389356 w 837674"/>
              <a:gd name="connsiteY7" fmla="*/ 1336241 h 1340442"/>
              <a:gd name="connsiteX8" fmla="*/ 190979 w 837674"/>
              <a:gd name="connsiteY8" fmla="*/ 1118479 h 1340442"/>
              <a:gd name="connsiteX9" fmla="*/ 98690 w 837674"/>
              <a:gd name="connsiteY9" fmla="*/ 554772 h 1340442"/>
              <a:gd name="connsiteX10" fmla="*/ 9264 w 837674"/>
              <a:gd name="connsiteY10" fmla="*/ 561273 h 1340442"/>
              <a:gd name="connsiteX0" fmla="*/ 9264 w 837674"/>
              <a:gd name="connsiteY0" fmla="*/ 561036 h 1340205"/>
              <a:gd name="connsiteX1" fmla="*/ 85739 w 837674"/>
              <a:gd name="connsiteY1" fmla="*/ 432555 h 1340205"/>
              <a:gd name="connsiteX2" fmla="*/ 131895 w 837674"/>
              <a:gd name="connsiteY2" fmla="*/ 142570 h 1340205"/>
              <a:gd name="connsiteX3" fmla="*/ 377737 w 837674"/>
              <a:gd name="connsiteY3" fmla="*/ 24 h 1340205"/>
              <a:gd name="connsiteX4" fmla="*/ 719990 w 837674"/>
              <a:gd name="connsiteY4" fmla="*/ 151598 h 1340205"/>
              <a:gd name="connsiteX5" fmla="*/ 837657 w 837674"/>
              <a:gd name="connsiteY5" fmla="*/ 944204 h 1340205"/>
              <a:gd name="connsiteX6" fmla="*/ 714028 w 837674"/>
              <a:gd name="connsiteY6" fmla="*/ 1237245 h 1340205"/>
              <a:gd name="connsiteX7" fmla="*/ 389356 w 837674"/>
              <a:gd name="connsiteY7" fmla="*/ 1336004 h 1340205"/>
              <a:gd name="connsiteX8" fmla="*/ 190979 w 837674"/>
              <a:gd name="connsiteY8" fmla="*/ 1118242 h 1340205"/>
              <a:gd name="connsiteX9" fmla="*/ 98690 w 837674"/>
              <a:gd name="connsiteY9" fmla="*/ 554535 h 1340205"/>
              <a:gd name="connsiteX10" fmla="*/ 9264 w 837674"/>
              <a:gd name="connsiteY10" fmla="*/ 561036 h 1340205"/>
              <a:gd name="connsiteX0" fmla="*/ 9264 w 837674"/>
              <a:gd name="connsiteY0" fmla="*/ 563179 h 1342348"/>
              <a:gd name="connsiteX1" fmla="*/ 85739 w 837674"/>
              <a:gd name="connsiteY1" fmla="*/ 434698 h 1342348"/>
              <a:gd name="connsiteX2" fmla="*/ 131895 w 837674"/>
              <a:gd name="connsiteY2" fmla="*/ 144713 h 1342348"/>
              <a:gd name="connsiteX3" fmla="*/ 377737 w 837674"/>
              <a:gd name="connsiteY3" fmla="*/ 2167 h 1342348"/>
              <a:gd name="connsiteX4" fmla="*/ 719990 w 837674"/>
              <a:gd name="connsiteY4" fmla="*/ 153741 h 1342348"/>
              <a:gd name="connsiteX5" fmla="*/ 837657 w 837674"/>
              <a:gd name="connsiteY5" fmla="*/ 946347 h 1342348"/>
              <a:gd name="connsiteX6" fmla="*/ 714028 w 837674"/>
              <a:gd name="connsiteY6" fmla="*/ 1239388 h 1342348"/>
              <a:gd name="connsiteX7" fmla="*/ 389356 w 837674"/>
              <a:gd name="connsiteY7" fmla="*/ 1338147 h 1342348"/>
              <a:gd name="connsiteX8" fmla="*/ 190979 w 837674"/>
              <a:gd name="connsiteY8" fmla="*/ 1120385 h 1342348"/>
              <a:gd name="connsiteX9" fmla="*/ 98690 w 837674"/>
              <a:gd name="connsiteY9" fmla="*/ 556678 h 1342348"/>
              <a:gd name="connsiteX10" fmla="*/ 9264 w 837674"/>
              <a:gd name="connsiteY10" fmla="*/ 563179 h 1342348"/>
              <a:gd name="connsiteX0" fmla="*/ 9264 w 837674"/>
              <a:gd name="connsiteY0" fmla="*/ 561106 h 1340275"/>
              <a:gd name="connsiteX1" fmla="*/ 85739 w 837674"/>
              <a:gd name="connsiteY1" fmla="*/ 432625 h 1340275"/>
              <a:gd name="connsiteX2" fmla="*/ 138784 w 837674"/>
              <a:gd name="connsiteY2" fmla="*/ 134289 h 1340275"/>
              <a:gd name="connsiteX3" fmla="*/ 377737 w 837674"/>
              <a:gd name="connsiteY3" fmla="*/ 94 h 1340275"/>
              <a:gd name="connsiteX4" fmla="*/ 719990 w 837674"/>
              <a:gd name="connsiteY4" fmla="*/ 151668 h 1340275"/>
              <a:gd name="connsiteX5" fmla="*/ 837657 w 837674"/>
              <a:gd name="connsiteY5" fmla="*/ 944274 h 1340275"/>
              <a:gd name="connsiteX6" fmla="*/ 714028 w 837674"/>
              <a:gd name="connsiteY6" fmla="*/ 1237315 h 1340275"/>
              <a:gd name="connsiteX7" fmla="*/ 389356 w 837674"/>
              <a:gd name="connsiteY7" fmla="*/ 1336074 h 1340275"/>
              <a:gd name="connsiteX8" fmla="*/ 190979 w 837674"/>
              <a:gd name="connsiteY8" fmla="*/ 1118312 h 1340275"/>
              <a:gd name="connsiteX9" fmla="*/ 98690 w 837674"/>
              <a:gd name="connsiteY9" fmla="*/ 554605 h 1340275"/>
              <a:gd name="connsiteX10" fmla="*/ 9264 w 837674"/>
              <a:gd name="connsiteY10" fmla="*/ 561106 h 1340275"/>
              <a:gd name="connsiteX0" fmla="*/ 9264 w 837674"/>
              <a:gd name="connsiteY0" fmla="*/ 561059 h 1340228"/>
              <a:gd name="connsiteX1" fmla="*/ 85739 w 837674"/>
              <a:gd name="connsiteY1" fmla="*/ 432578 h 1340228"/>
              <a:gd name="connsiteX2" fmla="*/ 142573 w 837674"/>
              <a:gd name="connsiteY2" fmla="*/ 139038 h 1340228"/>
              <a:gd name="connsiteX3" fmla="*/ 377737 w 837674"/>
              <a:gd name="connsiteY3" fmla="*/ 47 h 1340228"/>
              <a:gd name="connsiteX4" fmla="*/ 719990 w 837674"/>
              <a:gd name="connsiteY4" fmla="*/ 151621 h 1340228"/>
              <a:gd name="connsiteX5" fmla="*/ 837657 w 837674"/>
              <a:gd name="connsiteY5" fmla="*/ 944227 h 1340228"/>
              <a:gd name="connsiteX6" fmla="*/ 714028 w 837674"/>
              <a:gd name="connsiteY6" fmla="*/ 1237268 h 1340228"/>
              <a:gd name="connsiteX7" fmla="*/ 389356 w 837674"/>
              <a:gd name="connsiteY7" fmla="*/ 1336027 h 1340228"/>
              <a:gd name="connsiteX8" fmla="*/ 190979 w 837674"/>
              <a:gd name="connsiteY8" fmla="*/ 1118265 h 1340228"/>
              <a:gd name="connsiteX9" fmla="*/ 98690 w 837674"/>
              <a:gd name="connsiteY9" fmla="*/ 554558 h 1340228"/>
              <a:gd name="connsiteX10" fmla="*/ 9264 w 837674"/>
              <a:gd name="connsiteY10" fmla="*/ 561059 h 134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7674" h="1340228">
                <a:moveTo>
                  <a:pt x="9264" y="561059"/>
                </a:moveTo>
                <a:cubicBezTo>
                  <a:pt x="-23312" y="593730"/>
                  <a:pt x="36711" y="472787"/>
                  <a:pt x="85739" y="432578"/>
                </a:cubicBezTo>
                <a:cubicBezTo>
                  <a:pt x="80658" y="362847"/>
                  <a:pt x="93907" y="211126"/>
                  <a:pt x="142573" y="139038"/>
                </a:cubicBezTo>
                <a:cubicBezTo>
                  <a:pt x="191239" y="66950"/>
                  <a:pt x="281501" y="-2050"/>
                  <a:pt x="377737" y="47"/>
                </a:cubicBezTo>
                <a:cubicBezTo>
                  <a:pt x="473973" y="2144"/>
                  <a:pt x="643337" y="-5742"/>
                  <a:pt x="719990" y="151621"/>
                </a:cubicBezTo>
                <a:cubicBezTo>
                  <a:pt x="796643" y="308984"/>
                  <a:pt x="838651" y="763286"/>
                  <a:pt x="837657" y="944227"/>
                </a:cubicBezTo>
                <a:cubicBezTo>
                  <a:pt x="836663" y="1125168"/>
                  <a:pt x="788745" y="1171968"/>
                  <a:pt x="714028" y="1237268"/>
                </a:cubicBezTo>
                <a:cubicBezTo>
                  <a:pt x="639311" y="1302568"/>
                  <a:pt x="476531" y="1355861"/>
                  <a:pt x="389356" y="1336027"/>
                </a:cubicBezTo>
                <a:cubicBezTo>
                  <a:pt x="302181" y="1316193"/>
                  <a:pt x="230371" y="1224871"/>
                  <a:pt x="190979" y="1118265"/>
                </a:cubicBezTo>
                <a:cubicBezTo>
                  <a:pt x="91511" y="819657"/>
                  <a:pt x="131486" y="610119"/>
                  <a:pt x="98690" y="554558"/>
                </a:cubicBezTo>
                <a:cubicBezTo>
                  <a:pt x="61556" y="528899"/>
                  <a:pt x="20789" y="549629"/>
                  <a:pt x="9264" y="561059"/>
                </a:cubicBezTo>
                <a:close/>
              </a:path>
            </a:pathLst>
          </a:custGeom>
          <a:solidFill>
            <a:schemeClr val="bg1"/>
          </a:solidFill>
          <a:ln w="19050" cap="flat">
            <a:noFill/>
            <a:prstDash val="solid"/>
            <a:miter/>
          </a:ln>
        </p:spPr>
        <p:txBody>
          <a:bodyPr rtlCol="0" anchor="ctr"/>
          <a:lstStyle/>
          <a:p>
            <a:endParaRPr lang="en-US">
              <a:ln>
                <a:solidFill>
                  <a:srgbClr val="000000"/>
                </a:solidFill>
              </a:ln>
              <a:solidFill>
                <a:srgbClr val="000000"/>
              </a:solidFill>
            </a:endParaRPr>
          </a:p>
        </p:txBody>
      </p:sp>
      <p:sp>
        <p:nvSpPr>
          <p:cNvPr id="2" name="Title 1">
            <a:extLst>
              <a:ext uri="{FF2B5EF4-FFF2-40B4-BE49-F238E27FC236}">
                <a16:creationId xmlns:a16="http://schemas.microsoft.com/office/drawing/2014/main" id="{57AC51F8-2D2D-4F0E-F1E6-AF9DC8A30C50}"/>
              </a:ext>
            </a:extLst>
          </p:cNvPr>
          <p:cNvSpPr>
            <a:spLocks noGrp="1"/>
          </p:cNvSpPr>
          <p:nvPr>
            <p:ph type="title"/>
          </p:nvPr>
        </p:nvSpPr>
        <p:spPr>
          <a:xfrm>
            <a:off x="89704" y="1507135"/>
            <a:ext cx="3005921" cy="2946277"/>
          </a:xfrm>
        </p:spPr>
        <p:txBody>
          <a:bodyPr vert="horz" lIns="91440" tIns="45720" rIns="91440" bIns="45720" rtlCol="0" anchor="b">
            <a:normAutofit/>
          </a:bodyPr>
          <a:lstStyle/>
          <a:p>
            <a:pPr algn="ctr"/>
            <a:r>
              <a:rPr lang="en-US" sz="3200" dirty="0"/>
              <a:t>Dynamic Ordered Persistence Editing</a:t>
            </a:r>
            <a:br>
              <a:rPr lang="en-US" sz="3200" dirty="0"/>
            </a:br>
            <a:r>
              <a:rPr lang="en-US" sz="3200" dirty="0"/>
              <a:t>(DOPE)</a:t>
            </a:r>
          </a:p>
        </p:txBody>
      </p:sp>
      <p:sp>
        <p:nvSpPr>
          <p:cNvPr id="17" name="Freeform: Shape 16">
            <a:extLst>
              <a:ext uri="{FF2B5EF4-FFF2-40B4-BE49-F238E27FC236}">
                <a16:creationId xmlns:a16="http://schemas.microsoft.com/office/drawing/2014/main" id="{504BBA99-27AB-4A46-A679-B01BBAC68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92448" flipH="1" flipV="1">
            <a:off x="326680" y="669191"/>
            <a:ext cx="2931990" cy="5385644"/>
          </a:xfrm>
          <a:custGeom>
            <a:avLst/>
            <a:gdLst>
              <a:gd name="connsiteX0" fmla="*/ 6058 w 823258"/>
              <a:gd name="connsiteY0" fmla="*/ 673615 h 1272110"/>
              <a:gd name="connsiteX1" fmla="*/ 112452 w 823258"/>
              <a:gd name="connsiteY1" fmla="*/ 471685 h 1272110"/>
              <a:gd name="connsiteX2" fmla="*/ 94736 w 823258"/>
              <a:gd name="connsiteY2" fmla="*/ 159741 h 1272110"/>
              <a:gd name="connsiteX3" fmla="*/ 229419 w 823258"/>
              <a:gd name="connsiteY3" fmla="*/ 14485 h 1272110"/>
              <a:gd name="connsiteX4" fmla="*/ 580225 w 823258"/>
              <a:gd name="connsiteY4" fmla="*/ 3817 h 1272110"/>
              <a:gd name="connsiteX5" fmla="*/ 736149 w 823258"/>
              <a:gd name="connsiteY5" fmla="*/ 195174 h 1272110"/>
              <a:gd name="connsiteX6" fmla="*/ 823017 w 823258"/>
              <a:gd name="connsiteY6" fmla="*/ 912026 h 1272110"/>
              <a:gd name="connsiteX7" fmla="*/ 743293 w 823258"/>
              <a:gd name="connsiteY7" fmla="*/ 1196443 h 1272110"/>
              <a:gd name="connsiteX8" fmla="*/ 310858 w 823258"/>
              <a:gd name="connsiteY8" fmla="*/ 1251402 h 1272110"/>
              <a:gd name="connsiteX9" fmla="*/ 133693 w 823258"/>
              <a:gd name="connsiteY9" fmla="*/ 1020992 h 1272110"/>
              <a:gd name="connsiteX10" fmla="*/ 126549 w 823258"/>
              <a:gd name="connsiteY10" fmla="*/ 606369 h 1272110"/>
              <a:gd name="connsiteX11" fmla="*/ 6058 w 823258"/>
              <a:gd name="connsiteY11" fmla="*/ 673615 h 1272110"/>
              <a:gd name="connsiteX0" fmla="*/ 6097 w 846673"/>
              <a:gd name="connsiteY0" fmla="*/ 673624 h 1266490"/>
              <a:gd name="connsiteX1" fmla="*/ 112491 w 846673"/>
              <a:gd name="connsiteY1" fmla="*/ 471694 h 1266490"/>
              <a:gd name="connsiteX2" fmla="*/ 94775 w 846673"/>
              <a:gd name="connsiteY2" fmla="*/ 159750 h 1266490"/>
              <a:gd name="connsiteX3" fmla="*/ 229458 w 846673"/>
              <a:gd name="connsiteY3" fmla="*/ 14494 h 1266490"/>
              <a:gd name="connsiteX4" fmla="*/ 580264 w 846673"/>
              <a:gd name="connsiteY4" fmla="*/ 3826 h 1266490"/>
              <a:gd name="connsiteX5" fmla="*/ 736188 w 846673"/>
              <a:gd name="connsiteY5" fmla="*/ 195183 h 1266490"/>
              <a:gd name="connsiteX6" fmla="*/ 823056 w 846673"/>
              <a:gd name="connsiteY6" fmla="*/ 912035 h 1266490"/>
              <a:gd name="connsiteX7" fmla="*/ 795891 w 846673"/>
              <a:gd name="connsiteY7" fmla="*/ 1213658 h 1266490"/>
              <a:gd name="connsiteX8" fmla="*/ 310897 w 846673"/>
              <a:gd name="connsiteY8" fmla="*/ 1251411 h 1266490"/>
              <a:gd name="connsiteX9" fmla="*/ 133732 w 846673"/>
              <a:gd name="connsiteY9" fmla="*/ 1021001 h 1266490"/>
              <a:gd name="connsiteX10" fmla="*/ 126588 w 846673"/>
              <a:gd name="connsiteY10" fmla="*/ 606378 h 1266490"/>
              <a:gd name="connsiteX11" fmla="*/ 6097 w 846673"/>
              <a:gd name="connsiteY11" fmla="*/ 673624 h 1266490"/>
              <a:gd name="connsiteX0" fmla="*/ 6097 w 849914"/>
              <a:gd name="connsiteY0" fmla="*/ 673624 h 1273207"/>
              <a:gd name="connsiteX1" fmla="*/ 112491 w 849914"/>
              <a:gd name="connsiteY1" fmla="*/ 471694 h 1273207"/>
              <a:gd name="connsiteX2" fmla="*/ 94775 w 849914"/>
              <a:gd name="connsiteY2" fmla="*/ 159750 h 1273207"/>
              <a:gd name="connsiteX3" fmla="*/ 229458 w 849914"/>
              <a:gd name="connsiteY3" fmla="*/ 14494 h 1273207"/>
              <a:gd name="connsiteX4" fmla="*/ 580264 w 849914"/>
              <a:gd name="connsiteY4" fmla="*/ 3826 h 1273207"/>
              <a:gd name="connsiteX5" fmla="*/ 736188 w 849914"/>
              <a:gd name="connsiteY5" fmla="*/ 195183 h 1273207"/>
              <a:gd name="connsiteX6" fmla="*/ 823056 w 849914"/>
              <a:gd name="connsiteY6" fmla="*/ 912035 h 1273207"/>
              <a:gd name="connsiteX7" fmla="*/ 795891 w 849914"/>
              <a:gd name="connsiteY7" fmla="*/ 1213658 h 1273207"/>
              <a:gd name="connsiteX8" fmla="*/ 248636 w 849914"/>
              <a:gd name="connsiteY8" fmla="*/ 1257509 h 1273207"/>
              <a:gd name="connsiteX9" fmla="*/ 133732 w 849914"/>
              <a:gd name="connsiteY9" fmla="*/ 1021001 h 1273207"/>
              <a:gd name="connsiteX10" fmla="*/ 126588 w 849914"/>
              <a:gd name="connsiteY10" fmla="*/ 606378 h 1273207"/>
              <a:gd name="connsiteX11" fmla="*/ 6097 w 849914"/>
              <a:gd name="connsiteY11" fmla="*/ 673624 h 1273207"/>
              <a:gd name="connsiteX0" fmla="*/ 6097 w 857388"/>
              <a:gd name="connsiteY0" fmla="*/ 673624 h 1273231"/>
              <a:gd name="connsiteX1" fmla="*/ 112491 w 857388"/>
              <a:gd name="connsiteY1" fmla="*/ 471694 h 1273231"/>
              <a:gd name="connsiteX2" fmla="*/ 94775 w 857388"/>
              <a:gd name="connsiteY2" fmla="*/ 159750 h 1273231"/>
              <a:gd name="connsiteX3" fmla="*/ 229458 w 857388"/>
              <a:gd name="connsiteY3" fmla="*/ 14494 h 1273231"/>
              <a:gd name="connsiteX4" fmla="*/ 580264 w 857388"/>
              <a:gd name="connsiteY4" fmla="*/ 3826 h 1273231"/>
              <a:gd name="connsiteX5" fmla="*/ 736188 w 857388"/>
              <a:gd name="connsiteY5" fmla="*/ 195183 h 1273231"/>
              <a:gd name="connsiteX6" fmla="*/ 837750 w 857388"/>
              <a:gd name="connsiteY6" fmla="*/ 911367 h 1273231"/>
              <a:gd name="connsiteX7" fmla="*/ 795891 w 857388"/>
              <a:gd name="connsiteY7" fmla="*/ 1213658 h 1273231"/>
              <a:gd name="connsiteX8" fmla="*/ 248636 w 857388"/>
              <a:gd name="connsiteY8" fmla="*/ 1257509 h 1273231"/>
              <a:gd name="connsiteX9" fmla="*/ 133732 w 857388"/>
              <a:gd name="connsiteY9" fmla="*/ 1021001 h 1273231"/>
              <a:gd name="connsiteX10" fmla="*/ 126588 w 857388"/>
              <a:gd name="connsiteY10" fmla="*/ 606378 h 1273231"/>
              <a:gd name="connsiteX11" fmla="*/ 6097 w 857388"/>
              <a:gd name="connsiteY11" fmla="*/ 673624 h 1273231"/>
              <a:gd name="connsiteX0" fmla="*/ 6097 w 859776"/>
              <a:gd name="connsiteY0" fmla="*/ 673624 h 1273231"/>
              <a:gd name="connsiteX1" fmla="*/ 112491 w 859776"/>
              <a:gd name="connsiteY1" fmla="*/ 471694 h 1273231"/>
              <a:gd name="connsiteX2" fmla="*/ 94775 w 859776"/>
              <a:gd name="connsiteY2" fmla="*/ 159750 h 1273231"/>
              <a:gd name="connsiteX3" fmla="*/ 229458 w 859776"/>
              <a:gd name="connsiteY3" fmla="*/ 14494 h 1273231"/>
              <a:gd name="connsiteX4" fmla="*/ 580264 w 859776"/>
              <a:gd name="connsiteY4" fmla="*/ 3826 h 1273231"/>
              <a:gd name="connsiteX5" fmla="*/ 736188 w 859776"/>
              <a:gd name="connsiteY5" fmla="*/ 195183 h 1273231"/>
              <a:gd name="connsiteX6" fmla="*/ 837750 w 859776"/>
              <a:gd name="connsiteY6" fmla="*/ 911367 h 1273231"/>
              <a:gd name="connsiteX7" fmla="*/ 795891 w 859776"/>
              <a:gd name="connsiteY7" fmla="*/ 1213658 h 1273231"/>
              <a:gd name="connsiteX8" fmla="*/ 248636 w 859776"/>
              <a:gd name="connsiteY8" fmla="*/ 1257509 h 1273231"/>
              <a:gd name="connsiteX9" fmla="*/ 133732 w 859776"/>
              <a:gd name="connsiteY9" fmla="*/ 1021001 h 1273231"/>
              <a:gd name="connsiteX10" fmla="*/ 126588 w 859776"/>
              <a:gd name="connsiteY10" fmla="*/ 606378 h 1273231"/>
              <a:gd name="connsiteX11" fmla="*/ 6097 w 859776"/>
              <a:gd name="connsiteY11" fmla="*/ 673624 h 1273231"/>
              <a:gd name="connsiteX0" fmla="*/ 6097 w 863219"/>
              <a:gd name="connsiteY0" fmla="*/ 673624 h 1273231"/>
              <a:gd name="connsiteX1" fmla="*/ 112491 w 863219"/>
              <a:gd name="connsiteY1" fmla="*/ 471694 h 1273231"/>
              <a:gd name="connsiteX2" fmla="*/ 94775 w 863219"/>
              <a:gd name="connsiteY2" fmla="*/ 159750 h 1273231"/>
              <a:gd name="connsiteX3" fmla="*/ 229458 w 863219"/>
              <a:gd name="connsiteY3" fmla="*/ 14494 h 1273231"/>
              <a:gd name="connsiteX4" fmla="*/ 580264 w 863219"/>
              <a:gd name="connsiteY4" fmla="*/ 3826 h 1273231"/>
              <a:gd name="connsiteX5" fmla="*/ 736188 w 863219"/>
              <a:gd name="connsiteY5" fmla="*/ 195183 h 1273231"/>
              <a:gd name="connsiteX6" fmla="*/ 837750 w 863219"/>
              <a:gd name="connsiteY6" fmla="*/ 911367 h 1273231"/>
              <a:gd name="connsiteX7" fmla="*/ 795891 w 863219"/>
              <a:gd name="connsiteY7" fmla="*/ 1213658 h 1273231"/>
              <a:gd name="connsiteX8" fmla="*/ 248636 w 863219"/>
              <a:gd name="connsiteY8" fmla="*/ 1257509 h 1273231"/>
              <a:gd name="connsiteX9" fmla="*/ 133732 w 863219"/>
              <a:gd name="connsiteY9" fmla="*/ 1021001 h 1273231"/>
              <a:gd name="connsiteX10" fmla="*/ 126588 w 863219"/>
              <a:gd name="connsiteY10" fmla="*/ 606378 h 1273231"/>
              <a:gd name="connsiteX11" fmla="*/ 6097 w 863219"/>
              <a:gd name="connsiteY11" fmla="*/ 673624 h 1273231"/>
              <a:gd name="connsiteX0" fmla="*/ 6097 w 865261"/>
              <a:gd name="connsiteY0" fmla="*/ 673624 h 1271255"/>
              <a:gd name="connsiteX1" fmla="*/ 112491 w 865261"/>
              <a:gd name="connsiteY1" fmla="*/ 471694 h 1271255"/>
              <a:gd name="connsiteX2" fmla="*/ 94775 w 865261"/>
              <a:gd name="connsiteY2" fmla="*/ 159750 h 1271255"/>
              <a:gd name="connsiteX3" fmla="*/ 229458 w 865261"/>
              <a:gd name="connsiteY3" fmla="*/ 14494 h 1271255"/>
              <a:gd name="connsiteX4" fmla="*/ 580264 w 865261"/>
              <a:gd name="connsiteY4" fmla="*/ 3826 h 1271255"/>
              <a:gd name="connsiteX5" fmla="*/ 736188 w 865261"/>
              <a:gd name="connsiteY5" fmla="*/ 195183 h 1271255"/>
              <a:gd name="connsiteX6" fmla="*/ 841141 w 865261"/>
              <a:gd name="connsiteY6" fmla="*/ 970003 h 1271255"/>
              <a:gd name="connsiteX7" fmla="*/ 795891 w 865261"/>
              <a:gd name="connsiteY7" fmla="*/ 1213658 h 1271255"/>
              <a:gd name="connsiteX8" fmla="*/ 248636 w 865261"/>
              <a:gd name="connsiteY8" fmla="*/ 1257509 h 1271255"/>
              <a:gd name="connsiteX9" fmla="*/ 133732 w 865261"/>
              <a:gd name="connsiteY9" fmla="*/ 1021001 h 1271255"/>
              <a:gd name="connsiteX10" fmla="*/ 126588 w 865261"/>
              <a:gd name="connsiteY10" fmla="*/ 606378 h 1271255"/>
              <a:gd name="connsiteX11" fmla="*/ 6097 w 865261"/>
              <a:gd name="connsiteY11" fmla="*/ 673624 h 1271255"/>
              <a:gd name="connsiteX0" fmla="*/ 6097 w 860021"/>
              <a:gd name="connsiteY0" fmla="*/ 673624 h 1279428"/>
              <a:gd name="connsiteX1" fmla="*/ 112491 w 860021"/>
              <a:gd name="connsiteY1" fmla="*/ 471694 h 1279428"/>
              <a:gd name="connsiteX2" fmla="*/ 94775 w 860021"/>
              <a:gd name="connsiteY2" fmla="*/ 159750 h 1279428"/>
              <a:gd name="connsiteX3" fmla="*/ 229458 w 860021"/>
              <a:gd name="connsiteY3" fmla="*/ 14494 h 1279428"/>
              <a:gd name="connsiteX4" fmla="*/ 580264 w 860021"/>
              <a:gd name="connsiteY4" fmla="*/ 3826 h 1279428"/>
              <a:gd name="connsiteX5" fmla="*/ 736188 w 860021"/>
              <a:gd name="connsiteY5" fmla="*/ 195183 h 1279428"/>
              <a:gd name="connsiteX6" fmla="*/ 841141 w 860021"/>
              <a:gd name="connsiteY6" fmla="*/ 970003 h 1279428"/>
              <a:gd name="connsiteX7" fmla="*/ 797210 w 860021"/>
              <a:gd name="connsiteY7" fmla="*/ 1236461 h 1279428"/>
              <a:gd name="connsiteX8" fmla="*/ 248636 w 860021"/>
              <a:gd name="connsiteY8" fmla="*/ 1257509 h 1279428"/>
              <a:gd name="connsiteX9" fmla="*/ 133732 w 860021"/>
              <a:gd name="connsiteY9" fmla="*/ 1021001 h 1279428"/>
              <a:gd name="connsiteX10" fmla="*/ 126588 w 860021"/>
              <a:gd name="connsiteY10" fmla="*/ 606378 h 1279428"/>
              <a:gd name="connsiteX11" fmla="*/ 6097 w 860021"/>
              <a:gd name="connsiteY11" fmla="*/ 673624 h 1279428"/>
              <a:gd name="connsiteX0" fmla="*/ 6097 w 860380"/>
              <a:gd name="connsiteY0" fmla="*/ 679490 h 1285294"/>
              <a:gd name="connsiteX1" fmla="*/ 112491 w 860380"/>
              <a:gd name="connsiteY1" fmla="*/ 477560 h 1285294"/>
              <a:gd name="connsiteX2" fmla="*/ 94775 w 860380"/>
              <a:gd name="connsiteY2" fmla="*/ 165616 h 1285294"/>
              <a:gd name="connsiteX3" fmla="*/ 229458 w 860380"/>
              <a:gd name="connsiteY3" fmla="*/ 20360 h 1285294"/>
              <a:gd name="connsiteX4" fmla="*/ 580264 w 860380"/>
              <a:gd name="connsiteY4" fmla="*/ 9692 h 1285294"/>
              <a:gd name="connsiteX5" fmla="*/ 730442 w 860380"/>
              <a:gd name="connsiteY5" fmla="*/ 165383 h 1285294"/>
              <a:gd name="connsiteX6" fmla="*/ 841141 w 860380"/>
              <a:gd name="connsiteY6" fmla="*/ 975869 h 1285294"/>
              <a:gd name="connsiteX7" fmla="*/ 797210 w 860380"/>
              <a:gd name="connsiteY7" fmla="*/ 1242327 h 1285294"/>
              <a:gd name="connsiteX8" fmla="*/ 248636 w 860380"/>
              <a:gd name="connsiteY8" fmla="*/ 1263375 h 1285294"/>
              <a:gd name="connsiteX9" fmla="*/ 133732 w 860380"/>
              <a:gd name="connsiteY9" fmla="*/ 1026867 h 1285294"/>
              <a:gd name="connsiteX10" fmla="*/ 126588 w 860380"/>
              <a:gd name="connsiteY10" fmla="*/ 612244 h 1285294"/>
              <a:gd name="connsiteX11" fmla="*/ 6097 w 860380"/>
              <a:gd name="connsiteY11" fmla="*/ 679490 h 1285294"/>
              <a:gd name="connsiteX0" fmla="*/ 6097 w 881639"/>
              <a:gd name="connsiteY0" fmla="*/ 679490 h 1286194"/>
              <a:gd name="connsiteX1" fmla="*/ 112491 w 881639"/>
              <a:gd name="connsiteY1" fmla="*/ 477560 h 1286194"/>
              <a:gd name="connsiteX2" fmla="*/ 94775 w 881639"/>
              <a:gd name="connsiteY2" fmla="*/ 165616 h 1286194"/>
              <a:gd name="connsiteX3" fmla="*/ 229458 w 881639"/>
              <a:gd name="connsiteY3" fmla="*/ 20360 h 1286194"/>
              <a:gd name="connsiteX4" fmla="*/ 580264 w 881639"/>
              <a:gd name="connsiteY4" fmla="*/ 9692 h 1286194"/>
              <a:gd name="connsiteX5" fmla="*/ 730442 w 881639"/>
              <a:gd name="connsiteY5" fmla="*/ 165383 h 1286194"/>
              <a:gd name="connsiteX6" fmla="*/ 873260 w 881639"/>
              <a:gd name="connsiteY6" fmla="*/ 958078 h 1286194"/>
              <a:gd name="connsiteX7" fmla="*/ 797210 w 881639"/>
              <a:gd name="connsiteY7" fmla="*/ 1242327 h 1286194"/>
              <a:gd name="connsiteX8" fmla="*/ 248636 w 881639"/>
              <a:gd name="connsiteY8" fmla="*/ 1263375 h 1286194"/>
              <a:gd name="connsiteX9" fmla="*/ 133732 w 881639"/>
              <a:gd name="connsiteY9" fmla="*/ 1026867 h 1286194"/>
              <a:gd name="connsiteX10" fmla="*/ 126588 w 881639"/>
              <a:gd name="connsiteY10" fmla="*/ 612244 h 1286194"/>
              <a:gd name="connsiteX11" fmla="*/ 6097 w 881639"/>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26707 w 881758"/>
              <a:gd name="connsiteY10" fmla="*/ 612244 h 1286194"/>
              <a:gd name="connsiteX11" fmla="*/ 6216 w 881758"/>
              <a:gd name="connsiteY11" fmla="*/ 679490 h 1286194"/>
              <a:gd name="connsiteX0" fmla="*/ 6216 w 881758"/>
              <a:gd name="connsiteY0" fmla="*/ 679490 h 1286194"/>
              <a:gd name="connsiteX1" fmla="*/ 110067 w 881758"/>
              <a:gd name="connsiteY1" fmla="*/ 369894 h 1286194"/>
              <a:gd name="connsiteX2" fmla="*/ 94894 w 881758"/>
              <a:gd name="connsiteY2" fmla="*/ 165616 h 1286194"/>
              <a:gd name="connsiteX3" fmla="*/ 229577 w 881758"/>
              <a:gd name="connsiteY3" fmla="*/ 20360 h 1286194"/>
              <a:gd name="connsiteX4" fmla="*/ 580383 w 881758"/>
              <a:gd name="connsiteY4" fmla="*/ 9692 h 1286194"/>
              <a:gd name="connsiteX5" fmla="*/ 730561 w 881758"/>
              <a:gd name="connsiteY5" fmla="*/ 165383 h 1286194"/>
              <a:gd name="connsiteX6" fmla="*/ 873379 w 881758"/>
              <a:gd name="connsiteY6" fmla="*/ 958078 h 1286194"/>
              <a:gd name="connsiteX7" fmla="*/ 797329 w 881758"/>
              <a:gd name="connsiteY7" fmla="*/ 1242327 h 1286194"/>
              <a:gd name="connsiteX8" fmla="*/ 248755 w 881758"/>
              <a:gd name="connsiteY8" fmla="*/ 1263375 h 1286194"/>
              <a:gd name="connsiteX9" fmla="*/ 133851 w 881758"/>
              <a:gd name="connsiteY9" fmla="*/ 1026867 h 1286194"/>
              <a:gd name="connsiteX10" fmla="*/ 138858 w 881758"/>
              <a:gd name="connsiteY10" fmla="*/ 503910 h 1286194"/>
              <a:gd name="connsiteX11" fmla="*/ 6216 w 881758"/>
              <a:gd name="connsiteY11" fmla="*/ 679490 h 1286194"/>
              <a:gd name="connsiteX0" fmla="*/ 6961 w 868563"/>
              <a:gd name="connsiteY0" fmla="*/ 538413 h 1286194"/>
              <a:gd name="connsiteX1" fmla="*/ 96872 w 868563"/>
              <a:gd name="connsiteY1" fmla="*/ 369894 h 1286194"/>
              <a:gd name="connsiteX2" fmla="*/ 81699 w 868563"/>
              <a:gd name="connsiteY2" fmla="*/ 165616 h 1286194"/>
              <a:gd name="connsiteX3" fmla="*/ 216382 w 868563"/>
              <a:gd name="connsiteY3" fmla="*/ 20360 h 1286194"/>
              <a:gd name="connsiteX4" fmla="*/ 567188 w 868563"/>
              <a:gd name="connsiteY4" fmla="*/ 9692 h 1286194"/>
              <a:gd name="connsiteX5" fmla="*/ 717366 w 868563"/>
              <a:gd name="connsiteY5" fmla="*/ 165383 h 1286194"/>
              <a:gd name="connsiteX6" fmla="*/ 860184 w 868563"/>
              <a:gd name="connsiteY6" fmla="*/ 958078 h 1286194"/>
              <a:gd name="connsiteX7" fmla="*/ 784134 w 868563"/>
              <a:gd name="connsiteY7" fmla="*/ 1242327 h 1286194"/>
              <a:gd name="connsiteX8" fmla="*/ 235560 w 868563"/>
              <a:gd name="connsiteY8" fmla="*/ 1263375 h 1286194"/>
              <a:gd name="connsiteX9" fmla="*/ 120656 w 868563"/>
              <a:gd name="connsiteY9" fmla="*/ 1026867 h 1286194"/>
              <a:gd name="connsiteX10" fmla="*/ 125663 w 868563"/>
              <a:gd name="connsiteY10" fmla="*/ 503910 h 1286194"/>
              <a:gd name="connsiteX11" fmla="*/ 6961 w 868563"/>
              <a:gd name="connsiteY11" fmla="*/ 538413 h 1286194"/>
              <a:gd name="connsiteX0" fmla="*/ 6961 w 867791"/>
              <a:gd name="connsiteY0" fmla="*/ 538413 h 1312892"/>
              <a:gd name="connsiteX1" fmla="*/ 96872 w 867791"/>
              <a:gd name="connsiteY1" fmla="*/ 369894 h 1312892"/>
              <a:gd name="connsiteX2" fmla="*/ 81699 w 867791"/>
              <a:gd name="connsiteY2" fmla="*/ 165616 h 1312892"/>
              <a:gd name="connsiteX3" fmla="*/ 216382 w 867791"/>
              <a:gd name="connsiteY3" fmla="*/ 20360 h 1312892"/>
              <a:gd name="connsiteX4" fmla="*/ 567188 w 867791"/>
              <a:gd name="connsiteY4" fmla="*/ 9692 h 1312892"/>
              <a:gd name="connsiteX5" fmla="*/ 717366 w 867791"/>
              <a:gd name="connsiteY5" fmla="*/ 165383 h 1312892"/>
              <a:gd name="connsiteX6" fmla="*/ 860184 w 867791"/>
              <a:gd name="connsiteY6" fmla="*/ 958078 h 1312892"/>
              <a:gd name="connsiteX7" fmla="*/ 784134 w 867791"/>
              <a:gd name="connsiteY7" fmla="*/ 1242327 h 1312892"/>
              <a:gd name="connsiteX8" fmla="*/ 256000 w 867791"/>
              <a:gd name="connsiteY8" fmla="*/ 1298372 h 1312892"/>
              <a:gd name="connsiteX9" fmla="*/ 120656 w 867791"/>
              <a:gd name="connsiteY9" fmla="*/ 1026867 h 1312892"/>
              <a:gd name="connsiteX10" fmla="*/ 125663 w 867791"/>
              <a:gd name="connsiteY10" fmla="*/ 503910 h 1312892"/>
              <a:gd name="connsiteX11" fmla="*/ 6961 w 867791"/>
              <a:gd name="connsiteY11" fmla="*/ 538413 h 1312892"/>
              <a:gd name="connsiteX0" fmla="*/ 6961 w 867791"/>
              <a:gd name="connsiteY0" fmla="*/ 538413 h 1313923"/>
              <a:gd name="connsiteX1" fmla="*/ 96872 w 867791"/>
              <a:gd name="connsiteY1" fmla="*/ 369894 h 1313923"/>
              <a:gd name="connsiteX2" fmla="*/ 81699 w 867791"/>
              <a:gd name="connsiteY2" fmla="*/ 165616 h 1313923"/>
              <a:gd name="connsiteX3" fmla="*/ 216382 w 867791"/>
              <a:gd name="connsiteY3" fmla="*/ 20360 h 1313923"/>
              <a:gd name="connsiteX4" fmla="*/ 567188 w 867791"/>
              <a:gd name="connsiteY4" fmla="*/ 9692 h 1313923"/>
              <a:gd name="connsiteX5" fmla="*/ 717366 w 867791"/>
              <a:gd name="connsiteY5" fmla="*/ 165383 h 1313923"/>
              <a:gd name="connsiteX6" fmla="*/ 860184 w 867791"/>
              <a:gd name="connsiteY6" fmla="*/ 958078 h 1313923"/>
              <a:gd name="connsiteX7" fmla="*/ 784134 w 867791"/>
              <a:gd name="connsiteY7" fmla="*/ 1242327 h 1313923"/>
              <a:gd name="connsiteX8" fmla="*/ 256000 w 867791"/>
              <a:gd name="connsiteY8" fmla="*/ 1298372 h 1313923"/>
              <a:gd name="connsiteX9" fmla="*/ 145617 w 867791"/>
              <a:gd name="connsiteY9" fmla="*/ 1012668 h 1313923"/>
              <a:gd name="connsiteX10" fmla="*/ 125663 w 867791"/>
              <a:gd name="connsiteY10" fmla="*/ 503910 h 1313923"/>
              <a:gd name="connsiteX11" fmla="*/ 6961 w 867791"/>
              <a:gd name="connsiteY11" fmla="*/ 538413 h 1313923"/>
              <a:gd name="connsiteX0" fmla="*/ 6961 w 867791"/>
              <a:gd name="connsiteY0" fmla="*/ 538413 h 1310173"/>
              <a:gd name="connsiteX1" fmla="*/ 96872 w 867791"/>
              <a:gd name="connsiteY1" fmla="*/ 369894 h 1310173"/>
              <a:gd name="connsiteX2" fmla="*/ 81699 w 867791"/>
              <a:gd name="connsiteY2" fmla="*/ 165616 h 1310173"/>
              <a:gd name="connsiteX3" fmla="*/ 216382 w 867791"/>
              <a:gd name="connsiteY3" fmla="*/ 20360 h 1310173"/>
              <a:gd name="connsiteX4" fmla="*/ 567188 w 867791"/>
              <a:gd name="connsiteY4" fmla="*/ 9692 h 1310173"/>
              <a:gd name="connsiteX5" fmla="*/ 717366 w 867791"/>
              <a:gd name="connsiteY5" fmla="*/ 165383 h 1310173"/>
              <a:gd name="connsiteX6" fmla="*/ 860184 w 867791"/>
              <a:gd name="connsiteY6" fmla="*/ 958078 h 1310173"/>
              <a:gd name="connsiteX7" fmla="*/ 784134 w 867791"/>
              <a:gd name="connsiteY7" fmla="*/ 1242327 h 1310173"/>
              <a:gd name="connsiteX8" fmla="*/ 256000 w 867791"/>
              <a:gd name="connsiteY8" fmla="*/ 1298372 h 1310173"/>
              <a:gd name="connsiteX9" fmla="*/ 155978 w 867791"/>
              <a:gd name="connsiteY9" fmla="*/ 1064454 h 1310173"/>
              <a:gd name="connsiteX10" fmla="*/ 125663 w 867791"/>
              <a:gd name="connsiteY10" fmla="*/ 503910 h 1310173"/>
              <a:gd name="connsiteX11" fmla="*/ 6961 w 867791"/>
              <a:gd name="connsiteY11" fmla="*/ 538413 h 1310173"/>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9445"/>
              <a:gd name="connsiteX1" fmla="*/ 96872 w 867791"/>
              <a:gd name="connsiteY1" fmla="*/ 369894 h 1309445"/>
              <a:gd name="connsiteX2" fmla="*/ 81699 w 867791"/>
              <a:gd name="connsiteY2" fmla="*/ 165616 h 1309445"/>
              <a:gd name="connsiteX3" fmla="*/ 216382 w 867791"/>
              <a:gd name="connsiteY3" fmla="*/ 20360 h 1309445"/>
              <a:gd name="connsiteX4" fmla="*/ 567188 w 867791"/>
              <a:gd name="connsiteY4" fmla="*/ 9692 h 1309445"/>
              <a:gd name="connsiteX5" fmla="*/ 717366 w 867791"/>
              <a:gd name="connsiteY5" fmla="*/ 165383 h 1309445"/>
              <a:gd name="connsiteX6" fmla="*/ 860184 w 867791"/>
              <a:gd name="connsiteY6" fmla="*/ 958078 h 1309445"/>
              <a:gd name="connsiteX7" fmla="*/ 784134 w 867791"/>
              <a:gd name="connsiteY7" fmla="*/ 1242327 h 1309445"/>
              <a:gd name="connsiteX8" fmla="*/ 256000 w 867791"/>
              <a:gd name="connsiteY8" fmla="*/ 1298372 h 1309445"/>
              <a:gd name="connsiteX9" fmla="*/ 149196 w 867791"/>
              <a:gd name="connsiteY9" fmla="*/ 1074561 h 1309445"/>
              <a:gd name="connsiteX10" fmla="*/ 125663 w 867791"/>
              <a:gd name="connsiteY10" fmla="*/ 503910 h 1309445"/>
              <a:gd name="connsiteX11" fmla="*/ 6961 w 867791"/>
              <a:gd name="connsiteY11" fmla="*/ 538413 h 1309445"/>
              <a:gd name="connsiteX0" fmla="*/ 6961 w 867791"/>
              <a:gd name="connsiteY0" fmla="*/ 538413 h 1306197"/>
              <a:gd name="connsiteX1" fmla="*/ 96872 w 867791"/>
              <a:gd name="connsiteY1" fmla="*/ 369894 h 1306197"/>
              <a:gd name="connsiteX2" fmla="*/ 81699 w 867791"/>
              <a:gd name="connsiteY2" fmla="*/ 165616 h 1306197"/>
              <a:gd name="connsiteX3" fmla="*/ 216382 w 867791"/>
              <a:gd name="connsiteY3" fmla="*/ 20360 h 1306197"/>
              <a:gd name="connsiteX4" fmla="*/ 567188 w 867791"/>
              <a:gd name="connsiteY4" fmla="*/ 9692 h 1306197"/>
              <a:gd name="connsiteX5" fmla="*/ 717366 w 867791"/>
              <a:gd name="connsiteY5" fmla="*/ 165383 h 1306197"/>
              <a:gd name="connsiteX6" fmla="*/ 860184 w 867791"/>
              <a:gd name="connsiteY6" fmla="*/ 958078 h 1306197"/>
              <a:gd name="connsiteX7" fmla="*/ 784134 w 867791"/>
              <a:gd name="connsiteY7" fmla="*/ 1242327 h 1306197"/>
              <a:gd name="connsiteX8" fmla="*/ 256000 w 867791"/>
              <a:gd name="connsiteY8" fmla="*/ 1298372 h 1306197"/>
              <a:gd name="connsiteX9" fmla="*/ 155507 w 867791"/>
              <a:gd name="connsiteY9" fmla="*/ 1120000 h 1306197"/>
              <a:gd name="connsiteX10" fmla="*/ 125663 w 867791"/>
              <a:gd name="connsiteY10" fmla="*/ 503910 h 1306197"/>
              <a:gd name="connsiteX11" fmla="*/ 6961 w 867791"/>
              <a:gd name="connsiteY11" fmla="*/ 538413 h 1306197"/>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41531 h 1309315"/>
              <a:gd name="connsiteX1" fmla="*/ 96872 w 867791"/>
              <a:gd name="connsiteY1" fmla="*/ 373012 h 1309315"/>
              <a:gd name="connsiteX2" fmla="*/ 80003 w 867791"/>
              <a:gd name="connsiteY2" fmla="*/ 139416 h 1309315"/>
              <a:gd name="connsiteX3" fmla="*/ 216382 w 867791"/>
              <a:gd name="connsiteY3" fmla="*/ 23478 h 1309315"/>
              <a:gd name="connsiteX4" fmla="*/ 567188 w 867791"/>
              <a:gd name="connsiteY4" fmla="*/ 12810 h 1309315"/>
              <a:gd name="connsiteX5" fmla="*/ 717366 w 867791"/>
              <a:gd name="connsiteY5" fmla="*/ 168501 h 1309315"/>
              <a:gd name="connsiteX6" fmla="*/ 860184 w 867791"/>
              <a:gd name="connsiteY6" fmla="*/ 961196 h 1309315"/>
              <a:gd name="connsiteX7" fmla="*/ 784134 w 867791"/>
              <a:gd name="connsiteY7" fmla="*/ 1245445 h 1309315"/>
              <a:gd name="connsiteX8" fmla="*/ 256000 w 867791"/>
              <a:gd name="connsiteY8" fmla="*/ 1301490 h 1309315"/>
              <a:gd name="connsiteX9" fmla="*/ 155507 w 867791"/>
              <a:gd name="connsiteY9" fmla="*/ 1123118 h 1309315"/>
              <a:gd name="connsiteX10" fmla="*/ 125663 w 867791"/>
              <a:gd name="connsiteY10" fmla="*/ 507028 h 1309315"/>
              <a:gd name="connsiteX11" fmla="*/ 6961 w 867791"/>
              <a:gd name="connsiteY11" fmla="*/ 541531 h 1309315"/>
              <a:gd name="connsiteX0" fmla="*/ 6961 w 867791"/>
              <a:gd name="connsiteY0" fmla="*/ 539700 h 1307484"/>
              <a:gd name="connsiteX1" fmla="*/ 96872 w 867791"/>
              <a:gd name="connsiteY1" fmla="*/ 371181 h 1307484"/>
              <a:gd name="connsiteX2" fmla="*/ 77366 w 867791"/>
              <a:gd name="connsiteY2" fmla="*/ 91980 h 1307484"/>
              <a:gd name="connsiteX3" fmla="*/ 216382 w 867791"/>
              <a:gd name="connsiteY3" fmla="*/ 21647 h 1307484"/>
              <a:gd name="connsiteX4" fmla="*/ 567188 w 867791"/>
              <a:gd name="connsiteY4" fmla="*/ 10979 h 1307484"/>
              <a:gd name="connsiteX5" fmla="*/ 717366 w 867791"/>
              <a:gd name="connsiteY5" fmla="*/ 166670 h 1307484"/>
              <a:gd name="connsiteX6" fmla="*/ 860184 w 867791"/>
              <a:gd name="connsiteY6" fmla="*/ 959365 h 1307484"/>
              <a:gd name="connsiteX7" fmla="*/ 784134 w 867791"/>
              <a:gd name="connsiteY7" fmla="*/ 1243614 h 1307484"/>
              <a:gd name="connsiteX8" fmla="*/ 256000 w 867791"/>
              <a:gd name="connsiteY8" fmla="*/ 1299659 h 1307484"/>
              <a:gd name="connsiteX9" fmla="*/ 155507 w 867791"/>
              <a:gd name="connsiteY9" fmla="*/ 1121287 h 1307484"/>
              <a:gd name="connsiteX10" fmla="*/ 125663 w 867791"/>
              <a:gd name="connsiteY10" fmla="*/ 505197 h 1307484"/>
              <a:gd name="connsiteX11" fmla="*/ 6961 w 867791"/>
              <a:gd name="connsiteY11" fmla="*/ 539700 h 1307484"/>
              <a:gd name="connsiteX0" fmla="*/ 6961 w 867791"/>
              <a:gd name="connsiteY0" fmla="*/ 550995 h 1318779"/>
              <a:gd name="connsiteX1" fmla="*/ 96872 w 867791"/>
              <a:gd name="connsiteY1" fmla="*/ 382476 h 1318779"/>
              <a:gd name="connsiteX2" fmla="*/ 77366 w 867791"/>
              <a:gd name="connsiteY2" fmla="*/ 103275 h 1318779"/>
              <a:gd name="connsiteX3" fmla="*/ 229757 w 867791"/>
              <a:gd name="connsiteY3" fmla="*/ 9471 h 1318779"/>
              <a:gd name="connsiteX4" fmla="*/ 567188 w 867791"/>
              <a:gd name="connsiteY4" fmla="*/ 22274 h 1318779"/>
              <a:gd name="connsiteX5" fmla="*/ 717366 w 867791"/>
              <a:gd name="connsiteY5" fmla="*/ 177965 h 1318779"/>
              <a:gd name="connsiteX6" fmla="*/ 860184 w 867791"/>
              <a:gd name="connsiteY6" fmla="*/ 970660 h 1318779"/>
              <a:gd name="connsiteX7" fmla="*/ 784134 w 867791"/>
              <a:gd name="connsiteY7" fmla="*/ 1254909 h 1318779"/>
              <a:gd name="connsiteX8" fmla="*/ 256000 w 867791"/>
              <a:gd name="connsiteY8" fmla="*/ 1310954 h 1318779"/>
              <a:gd name="connsiteX9" fmla="*/ 155507 w 867791"/>
              <a:gd name="connsiteY9" fmla="*/ 1132582 h 1318779"/>
              <a:gd name="connsiteX10" fmla="*/ 125663 w 867791"/>
              <a:gd name="connsiteY10" fmla="*/ 516492 h 1318779"/>
              <a:gd name="connsiteX11" fmla="*/ 6961 w 867791"/>
              <a:gd name="connsiteY11" fmla="*/ 550995 h 1318779"/>
              <a:gd name="connsiteX0" fmla="*/ 6961 w 867791"/>
              <a:gd name="connsiteY0" fmla="*/ 560584 h 1328368"/>
              <a:gd name="connsiteX1" fmla="*/ 96872 w 867791"/>
              <a:gd name="connsiteY1" fmla="*/ 392065 h 1328368"/>
              <a:gd name="connsiteX2" fmla="*/ 77366 w 867791"/>
              <a:gd name="connsiteY2" fmla="*/ 112864 h 1328368"/>
              <a:gd name="connsiteX3" fmla="*/ 229757 w 867791"/>
              <a:gd name="connsiteY3" fmla="*/ 19060 h 1328368"/>
              <a:gd name="connsiteX4" fmla="*/ 566246 w 867791"/>
              <a:gd name="connsiteY4" fmla="*/ 15575 h 1328368"/>
              <a:gd name="connsiteX5" fmla="*/ 717366 w 867791"/>
              <a:gd name="connsiteY5" fmla="*/ 187554 h 1328368"/>
              <a:gd name="connsiteX6" fmla="*/ 860184 w 867791"/>
              <a:gd name="connsiteY6" fmla="*/ 980249 h 1328368"/>
              <a:gd name="connsiteX7" fmla="*/ 784134 w 867791"/>
              <a:gd name="connsiteY7" fmla="*/ 1264498 h 1328368"/>
              <a:gd name="connsiteX8" fmla="*/ 256000 w 867791"/>
              <a:gd name="connsiteY8" fmla="*/ 1320543 h 1328368"/>
              <a:gd name="connsiteX9" fmla="*/ 155507 w 867791"/>
              <a:gd name="connsiteY9" fmla="*/ 1142171 h 1328368"/>
              <a:gd name="connsiteX10" fmla="*/ 125663 w 867791"/>
              <a:gd name="connsiteY10" fmla="*/ 526081 h 1328368"/>
              <a:gd name="connsiteX11" fmla="*/ 6961 w 867791"/>
              <a:gd name="connsiteY11" fmla="*/ 560584 h 1328368"/>
              <a:gd name="connsiteX0" fmla="*/ 6961 w 865870"/>
              <a:gd name="connsiteY0" fmla="*/ 560584 h 1328871"/>
              <a:gd name="connsiteX1" fmla="*/ 96872 w 865870"/>
              <a:gd name="connsiteY1" fmla="*/ 392065 h 1328871"/>
              <a:gd name="connsiteX2" fmla="*/ 77366 w 865870"/>
              <a:gd name="connsiteY2" fmla="*/ 112864 h 1328871"/>
              <a:gd name="connsiteX3" fmla="*/ 229757 w 865870"/>
              <a:gd name="connsiteY3" fmla="*/ 19060 h 1328871"/>
              <a:gd name="connsiteX4" fmla="*/ 566246 w 865870"/>
              <a:gd name="connsiteY4" fmla="*/ 15575 h 1328871"/>
              <a:gd name="connsiteX5" fmla="*/ 717366 w 865870"/>
              <a:gd name="connsiteY5" fmla="*/ 187554 h 1328871"/>
              <a:gd name="connsiteX6" fmla="*/ 860184 w 865870"/>
              <a:gd name="connsiteY6" fmla="*/ 980249 h 1328871"/>
              <a:gd name="connsiteX7" fmla="*/ 784134 w 865870"/>
              <a:gd name="connsiteY7" fmla="*/ 1264498 h 1328871"/>
              <a:gd name="connsiteX8" fmla="*/ 314963 w 865870"/>
              <a:gd name="connsiteY8" fmla="*/ 1321127 h 1328871"/>
              <a:gd name="connsiteX9" fmla="*/ 155507 w 865870"/>
              <a:gd name="connsiteY9" fmla="*/ 1142171 h 1328871"/>
              <a:gd name="connsiteX10" fmla="*/ 125663 w 865870"/>
              <a:gd name="connsiteY10" fmla="*/ 526081 h 1328871"/>
              <a:gd name="connsiteX11" fmla="*/ 6961 w 865870"/>
              <a:gd name="connsiteY11" fmla="*/ 560584 h 1328871"/>
              <a:gd name="connsiteX0" fmla="*/ 6961 w 865870"/>
              <a:gd name="connsiteY0" fmla="*/ 560584 h 1328712"/>
              <a:gd name="connsiteX1" fmla="*/ 96872 w 865870"/>
              <a:gd name="connsiteY1" fmla="*/ 392065 h 1328712"/>
              <a:gd name="connsiteX2" fmla="*/ 77366 w 865870"/>
              <a:gd name="connsiteY2" fmla="*/ 112864 h 1328712"/>
              <a:gd name="connsiteX3" fmla="*/ 229757 w 865870"/>
              <a:gd name="connsiteY3" fmla="*/ 19060 h 1328712"/>
              <a:gd name="connsiteX4" fmla="*/ 566246 w 865870"/>
              <a:gd name="connsiteY4" fmla="*/ 15575 h 1328712"/>
              <a:gd name="connsiteX5" fmla="*/ 717366 w 865870"/>
              <a:gd name="connsiteY5" fmla="*/ 187554 h 1328712"/>
              <a:gd name="connsiteX6" fmla="*/ 860184 w 865870"/>
              <a:gd name="connsiteY6" fmla="*/ 980249 h 1328712"/>
              <a:gd name="connsiteX7" fmla="*/ 784134 w 865870"/>
              <a:gd name="connsiteY7" fmla="*/ 1264498 h 1328712"/>
              <a:gd name="connsiteX8" fmla="*/ 314963 w 865870"/>
              <a:gd name="connsiteY8" fmla="*/ 1321127 h 1328712"/>
              <a:gd name="connsiteX9" fmla="*/ 177736 w 865870"/>
              <a:gd name="connsiteY9" fmla="*/ 1144426 h 1328712"/>
              <a:gd name="connsiteX10" fmla="*/ 125663 w 865870"/>
              <a:gd name="connsiteY10" fmla="*/ 526081 h 1328712"/>
              <a:gd name="connsiteX11" fmla="*/ 6961 w 865870"/>
              <a:gd name="connsiteY11" fmla="*/ 560584 h 1328712"/>
              <a:gd name="connsiteX0" fmla="*/ 6961 w 864913"/>
              <a:gd name="connsiteY0" fmla="*/ 560584 h 1327274"/>
              <a:gd name="connsiteX1" fmla="*/ 96872 w 864913"/>
              <a:gd name="connsiteY1" fmla="*/ 392065 h 1327274"/>
              <a:gd name="connsiteX2" fmla="*/ 77366 w 864913"/>
              <a:gd name="connsiteY2" fmla="*/ 112864 h 1327274"/>
              <a:gd name="connsiteX3" fmla="*/ 229757 w 864913"/>
              <a:gd name="connsiteY3" fmla="*/ 19060 h 1327274"/>
              <a:gd name="connsiteX4" fmla="*/ 566246 w 864913"/>
              <a:gd name="connsiteY4" fmla="*/ 15575 h 1327274"/>
              <a:gd name="connsiteX5" fmla="*/ 717366 w 864913"/>
              <a:gd name="connsiteY5" fmla="*/ 187554 h 1327274"/>
              <a:gd name="connsiteX6" fmla="*/ 860184 w 864913"/>
              <a:gd name="connsiteY6" fmla="*/ 980249 h 1327274"/>
              <a:gd name="connsiteX7" fmla="*/ 784134 w 864913"/>
              <a:gd name="connsiteY7" fmla="*/ 1264498 h 1327274"/>
              <a:gd name="connsiteX8" fmla="*/ 351698 w 864913"/>
              <a:gd name="connsiteY8" fmla="*/ 1319456 h 1327274"/>
              <a:gd name="connsiteX9" fmla="*/ 177736 w 864913"/>
              <a:gd name="connsiteY9" fmla="*/ 1144426 h 1327274"/>
              <a:gd name="connsiteX10" fmla="*/ 125663 w 864913"/>
              <a:gd name="connsiteY10" fmla="*/ 526081 h 1327274"/>
              <a:gd name="connsiteX11" fmla="*/ 6961 w 864913"/>
              <a:gd name="connsiteY11" fmla="*/ 560584 h 1327274"/>
              <a:gd name="connsiteX0" fmla="*/ 6961 w 878410"/>
              <a:gd name="connsiteY0" fmla="*/ 560584 h 1325203"/>
              <a:gd name="connsiteX1" fmla="*/ 96872 w 878410"/>
              <a:gd name="connsiteY1" fmla="*/ 392065 h 1325203"/>
              <a:gd name="connsiteX2" fmla="*/ 77366 w 878410"/>
              <a:gd name="connsiteY2" fmla="*/ 112864 h 1325203"/>
              <a:gd name="connsiteX3" fmla="*/ 229757 w 878410"/>
              <a:gd name="connsiteY3" fmla="*/ 19060 h 1325203"/>
              <a:gd name="connsiteX4" fmla="*/ 566246 w 878410"/>
              <a:gd name="connsiteY4" fmla="*/ 15575 h 1325203"/>
              <a:gd name="connsiteX5" fmla="*/ 717366 w 878410"/>
              <a:gd name="connsiteY5" fmla="*/ 187554 h 1325203"/>
              <a:gd name="connsiteX6" fmla="*/ 860184 w 878410"/>
              <a:gd name="connsiteY6" fmla="*/ 980249 h 1325203"/>
              <a:gd name="connsiteX7" fmla="*/ 819942 w 878410"/>
              <a:gd name="connsiteY7" fmla="*/ 1254587 h 1325203"/>
              <a:gd name="connsiteX8" fmla="*/ 351698 w 878410"/>
              <a:gd name="connsiteY8" fmla="*/ 1319456 h 1325203"/>
              <a:gd name="connsiteX9" fmla="*/ 177736 w 878410"/>
              <a:gd name="connsiteY9" fmla="*/ 1144426 h 1325203"/>
              <a:gd name="connsiteX10" fmla="*/ 125663 w 878410"/>
              <a:gd name="connsiteY10" fmla="*/ 526081 h 1325203"/>
              <a:gd name="connsiteX11" fmla="*/ 6961 w 878410"/>
              <a:gd name="connsiteY11" fmla="*/ 560584 h 1325203"/>
              <a:gd name="connsiteX0" fmla="*/ 6961 w 879480"/>
              <a:gd name="connsiteY0" fmla="*/ 560584 h 1324478"/>
              <a:gd name="connsiteX1" fmla="*/ 96872 w 879480"/>
              <a:gd name="connsiteY1" fmla="*/ 392065 h 1324478"/>
              <a:gd name="connsiteX2" fmla="*/ 77366 w 879480"/>
              <a:gd name="connsiteY2" fmla="*/ 112864 h 1324478"/>
              <a:gd name="connsiteX3" fmla="*/ 229757 w 879480"/>
              <a:gd name="connsiteY3" fmla="*/ 19060 h 1324478"/>
              <a:gd name="connsiteX4" fmla="*/ 566246 w 879480"/>
              <a:gd name="connsiteY4" fmla="*/ 15575 h 1324478"/>
              <a:gd name="connsiteX5" fmla="*/ 717366 w 879480"/>
              <a:gd name="connsiteY5" fmla="*/ 187554 h 1324478"/>
              <a:gd name="connsiteX6" fmla="*/ 861931 w 879480"/>
              <a:gd name="connsiteY6" fmla="*/ 1026005 h 1324478"/>
              <a:gd name="connsiteX7" fmla="*/ 819942 w 879480"/>
              <a:gd name="connsiteY7" fmla="*/ 1254587 h 1324478"/>
              <a:gd name="connsiteX8" fmla="*/ 351698 w 879480"/>
              <a:gd name="connsiteY8" fmla="*/ 1319456 h 1324478"/>
              <a:gd name="connsiteX9" fmla="*/ 177736 w 879480"/>
              <a:gd name="connsiteY9" fmla="*/ 1144426 h 1324478"/>
              <a:gd name="connsiteX10" fmla="*/ 125663 w 879480"/>
              <a:gd name="connsiteY10" fmla="*/ 526081 h 1324478"/>
              <a:gd name="connsiteX11" fmla="*/ 6961 w 879480"/>
              <a:gd name="connsiteY11" fmla="*/ 560584 h 1324478"/>
              <a:gd name="connsiteX0" fmla="*/ 6961 w 864502"/>
              <a:gd name="connsiteY0" fmla="*/ 560584 h 1326578"/>
              <a:gd name="connsiteX1" fmla="*/ 96872 w 864502"/>
              <a:gd name="connsiteY1" fmla="*/ 392065 h 1326578"/>
              <a:gd name="connsiteX2" fmla="*/ 77366 w 864502"/>
              <a:gd name="connsiteY2" fmla="*/ 112864 h 1326578"/>
              <a:gd name="connsiteX3" fmla="*/ 229757 w 864502"/>
              <a:gd name="connsiteY3" fmla="*/ 19060 h 1326578"/>
              <a:gd name="connsiteX4" fmla="*/ 566246 w 864502"/>
              <a:gd name="connsiteY4" fmla="*/ 15575 h 1326578"/>
              <a:gd name="connsiteX5" fmla="*/ 717366 w 864502"/>
              <a:gd name="connsiteY5" fmla="*/ 187554 h 1326578"/>
              <a:gd name="connsiteX6" fmla="*/ 861931 w 864502"/>
              <a:gd name="connsiteY6" fmla="*/ 1026005 h 1326578"/>
              <a:gd name="connsiteX7" fmla="*/ 773212 w 864502"/>
              <a:gd name="connsiteY7" fmla="*/ 1266151 h 1326578"/>
              <a:gd name="connsiteX8" fmla="*/ 351698 w 864502"/>
              <a:gd name="connsiteY8" fmla="*/ 1319456 h 1326578"/>
              <a:gd name="connsiteX9" fmla="*/ 177736 w 864502"/>
              <a:gd name="connsiteY9" fmla="*/ 1144426 h 1326578"/>
              <a:gd name="connsiteX10" fmla="*/ 125663 w 864502"/>
              <a:gd name="connsiteY10" fmla="*/ 526081 h 1326578"/>
              <a:gd name="connsiteX11" fmla="*/ 6961 w 864502"/>
              <a:gd name="connsiteY11" fmla="*/ 560584 h 1326578"/>
              <a:gd name="connsiteX0" fmla="*/ 6961 w 864110"/>
              <a:gd name="connsiteY0" fmla="*/ 560584 h 1331877"/>
              <a:gd name="connsiteX1" fmla="*/ 96872 w 864110"/>
              <a:gd name="connsiteY1" fmla="*/ 392065 h 1331877"/>
              <a:gd name="connsiteX2" fmla="*/ 77366 w 864110"/>
              <a:gd name="connsiteY2" fmla="*/ 112864 h 1331877"/>
              <a:gd name="connsiteX3" fmla="*/ 229757 w 864110"/>
              <a:gd name="connsiteY3" fmla="*/ 19060 h 1331877"/>
              <a:gd name="connsiteX4" fmla="*/ 566246 w 864110"/>
              <a:gd name="connsiteY4" fmla="*/ 15575 h 1331877"/>
              <a:gd name="connsiteX5" fmla="*/ 717366 w 864110"/>
              <a:gd name="connsiteY5" fmla="*/ 187554 h 1331877"/>
              <a:gd name="connsiteX6" fmla="*/ 861931 w 864110"/>
              <a:gd name="connsiteY6" fmla="*/ 1026005 h 1331877"/>
              <a:gd name="connsiteX7" fmla="*/ 773212 w 864110"/>
              <a:gd name="connsiteY7" fmla="*/ 1266151 h 1331877"/>
              <a:gd name="connsiteX8" fmla="*/ 386884 w 864110"/>
              <a:gd name="connsiteY8" fmla="*/ 1325422 h 1331877"/>
              <a:gd name="connsiteX9" fmla="*/ 177736 w 864110"/>
              <a:gd name="connsiteY9" fmla="*/ 1144426 h 1331877"/>
              <a:gd name="connsiteX10" fmla="*/ 125663 w 864110"/>
              <a:gd name="connsiteY10" fmla="*/ 526081 h 1331877"/>
              <a:gd name="connsiteX11" fmla="*/ 6961 w 864110"/>
              <a:gd name="connsiteY11" fmla="*/ 560584 h 1331877"/>
              <a:gd name="connsiteX0" fmla="*/ 6961 w 864110"/>
              <a:gd name="connsiteY0" fmla="*/ 560584 h 1332354"/>
              <a:gd name="connsiteX1" fmla="*/ 96872 w 864110"/>
              <a:gd name="connsiteY1" fmla="*/ 392065 h 1332354"/>
              <a:gd name="connsiteX2" fmla="*/ 77366 w 864110"/>
              <a:gd name="connsiteY2" fmla="*/ 112864 h 1332354"/>
              <a:gd name="connsiteX3" fmla="*/ 229757 w 864110"/>
              <a:gd name="connsiteY3" fmla="*/ 19060 h 1332354"/>
              <a:gd name="connsiteX4" fmla="*/ 566246 w 864110"/>
              <a:gd name="connsiteY4" fmla="*/ 15575 h 1332354"/>
              <a:gd name="connsiteX5" fmla="*/ 717366 w 864110"/>
              <a:gd name="connsiteY5" fmla="*/ 187554 h 1332354"/>
              <a:gd name="connsiteX6" fmla="*/ 861931 w 864110"/>
              <a:gd name="connsiteY6" fmla="*/ 1026005 h 1332354"/>
              <a:gd name="connsiteX7" fmla="*/ 773212 w 864110"/>
              <a:gd name="connsiteY7" fmla="*/ 1266151 h 1332354"/>
              <a:gd name="connsiteX8" fmla="*/ 386884 w 864110"/>
              <a:gd name="connsiteY8" fmla="*/ 1325422 h 1332354"/>
              <a:gd name="connsiteX9" fmla="*/ 197485 w 864110"/>
              <a:gd name="connsiteY9" fmla="*/ 1137282 h 1332354"/>
              <a:gd name="connsiteX10" fmla="*/ 125663 w 864110"/>
              <a:gd name="connsiteY10" fmla="*/ 526081 h 1332354"/>
              <a:gd name="connsiteX11" fmla="*/ 6961 w 864110"/>
              <a:gd name="connsiteY11" fmla="*/ 560584 h 1332354"/>
              <a:gd name="connsiteX0" fmla="*/ 6961 w 864110"/>
              <a:gd name="connsiteY0" fmla="*/ 560674 h 1332444"/>
              <a:gd name="connsiteX1" fmla="*/ 96872 w 864110"/>
              <a:gd name="connsiteY1" fmla="*/ 392155 h 1332444"/>
              <a:gd name="connsiteX2" fmla="*/ 79552 w 864110"/>
              <a:gd name="connsiteY2" fmla="*/ 114810 h 1332444"/>
              <a:gd name="connsiteX3" fmla="*/ 229757 w 864110"/>
              <a:gd name="connsiteY3" fmla="*/ 19150 h 1332444"/>
              <a:gd name="connsiteX4" fmla="*/ 566246 w 864110"/>
              <a:gd name="connsiteY4" fmla="*/ 15665 h 1332444"/>
              <a:gd name="connsiteX5" fmla="*/ 717366 w 864110"/>
              <a:gd name="connsiteY5" fmla="*/ 187644 h 1332444"/>
              <a:gd name="connsiteX6" fmla="*/ 861931 w 864110"/>
              <a:gd name="connsiteY6" fmla="*/ 1026095 h 1332444"/>
              <a:gd name="connsiteX7" fmla="*/ 773212 w 864110"/>
              <a:gd name="connsiteY7" fmla="*/ 1266241 h 1332444"/>
              <a:gd name="connsiteX8" fmla="*/ 386884 w 864110"/>
              <a:gd name="connsiteY8" fmla="*/ 1325512 h 1332444"/>
              <a:gd name="connsiteX9" fmla="*/ 197485 w 864110"/>
              <a:gd name="connsiteY9" fmla="*/ 1137372 h 1332444"/>
              <a:gd name="connsiteX10" fmla="*/ 125663 w 864110"/>
              <a:gd name="connsiteY10" fmla="*/ 526171 h 1332444"/>
              <a:gd name="connsiteX11" fmla="*/ 6961 w 864110"/>
              <a:gd name="connsiteY11" fmla="*/ 560674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444"/>
              <a:gd name="connsiteX1" fmla="*/ 76387 w 843625"/>
              <a:gd name="connsiteY1" fmla="*/ 392155 h 1332444"/>
              <a:gd name="connsiteX2" fmla="*/ 59067 w 843625"/>
              <a:gd name="connsiteY2" fmla="*/ 114810 h 1332444"/>
              <a:gd name="connsiteX3" fmla="*/ 209272 w 843625"/>
              <a:gd name="connsiteY3" fmla="*/ 19150 h 1332444"/>
              <a:gd name="connsiteX4" fmla="*/ 545761 w 843625"/>
              <a:gd name="connsiteY4" fmla="*/ 15665 h 1332444"/>
              <a:gd name="connsiteX5" fmla="*/ 696881 w 843625"/>
              <a:gd name="connsiteY5" fmla="*/ 187644 h 1332444"/>
              <a:gd name="connsiteX6" fmla="*/ 841446 w 843625"/>
              <a:gd name="connsiteY6" fmla="*/ 1026095 h 1332444"/>
              <a:gd name="connsiteX7" fmla="*/ 752727 w 843625"/>
              <a:gd name="connsiteY7" fmla="*/ 1266241 h 1332444"/>
              <a:gd name="connsiteX8" fmla="*/ 366399 w 843625"/>
              <a:gd name="connsiteY8" fmla="*/ 1325512 h 1332444"/>
              <a:gd name="connsiteX9" fmla="*/ 177000 w 843625"/>
              <a:gd name="connsiteY9" fmla="*/ 1137372 h 1332444"/>
              <a:gd name="connsiteX10" fmla="*/ 105178 w 843625"/>
              <a:gd name="connsiteY10" fmla="*/ 526171 h 1332444"/>
              <a:gd name="connsiteX11" fmla="*/ 8576 w 843625"/>
              <a:gd name="connsiteY11" fmla="*/ 550409 h 1332444"/>
              <a:gd name="connsiteX0" fmla="*/ 8576 w 843625"/>
              <a:gd name="connsiteY0" fmla="*/ 550409 h 1332528"/>
              <a:gd name="connsiteX1" fmla="*/ 76387 w 843625"/>
              <a:gd name="connsiteY1" fmla="*/ 392155 h 1332528"/>
              <a:gd name="connsiteX2" fmla="*/ 59067 w 843625"/>
              <a:gd name="connsiteY2" fmla="*/ 114810 h 1332528"/>
              <a:gd name="connsiteX3" fmla="*/ 209272 w 843625"/>
              <a:gd name="connsiteY3" fmla="*/ 19150 h 1332528"/>
              <a:gd name="connsiteX4" fmla="*/ 545761 w 843625"/>
              <a:gd name="connsiteY4" fmla="*/ 15665 h 1332528"/>
              <a:gd name="connsiteX5" fmla="*/ 696881 w 843625"/>
              <a:gd name="connsiteY5" fmla="*/ 187644 h 1332528"/>
              <a:gd name="connsiteX6" fmla="*/ 841446 w 843625"/>
              <a:gd name="connsiteY6" fmla="*/ 1026095 h 1332528"/>
              <a:gd name="connsiteX7" fmla="*/ 752727 w 843625"/>
              <a:gd name="connsiteY7" fmla="*/ 1266241 h 1332528"/>
              <a:gd name="connsiteX8" fmla="*/ 366399 w 843625"/>
              <a:gd name="connsiteY8" fmla="*/ 1325512 h 1332528"/>
              <a:gd name="connsiteX9" fmla="*/ 184643 w 843625"/>
              <a:gd name="connsiteY9" fmla="*/ 1136120 h 1332528"/>
              <a:gd name="connsiteX10" fmla="*/ 105178 w 843625"/>
              <a:gd name="connsiteY10" fmla="*/ 526171 h 1332528"/>
              <a:gd name="connsiteX11" fmla="*/ 8576 w 843625"/>
              <a:gd name="connsiteY11" fmla="*/ 550409 h 1332528"/>
              <a:gd name="connsiteX0" fmla="*/ 8576 w 843404"/>
              <a:gd name="connsiteY0" fmla="*/ 550409 h 1327013"/>
              <a:gd name="connsiteX1" fmla="*/ 76387 w 843404"/>
              <a:gd name="connsiteY1" fmla="*/ 392155 h 1327013"/>
              <a:gd name="connsiteX2" fmla="*/ 59067 w 843404"/>
              <a:gd name="connsiteY2" fmla="*/ 114810 h 1327013"/>
              <a:gd name="connsiteX3" fmla="*/ 209272 w 843404"/>
              <a:gd name="connsiteY3" fmla="*/ 19150 h 1327013"/>
              <a:gd name="connsiteX4" fmla="*/ 545761 w 843404"/>
              <a:gd name="connsiteY4" fmla="*/ 15665 h 1327013"/>
              <a:gd name="connsiteX5" fmla="*/ 696881 w 843404"/>
              <a:gd name="connsiteY5" fmla="*/ 187644 h 1327013"/>
              <a:gd name="connsiteX6" fmla="*/ 841446 w 843404"/>
              <a:gd name="connsiteY6" fmla="*/ 1026095 h 1327013"/>
              <a:gd name="connsiteX7" fmla="*/ 752727 w 843404"/>
              <a:gd name="connsiteY7" fmla="*/ 1266241 h 1327013"/>
              <a:gd name="connsiteX8" fmla="*/ 390961 w 843404"/>
              <a:gd name="connsiteY8" fmla="*/ 1319274 h 1327013"/>
              <a:gd name="connsiteX9" fmla="*/ 184643 w 843404"/>
              <a:gd name="connsiteY9" fmla="*/ 1136120 h 1327013"/>
              <a:gd name="connsiteX10" fmla="*/ 105178 w 843404"/>
              <a:gd name="connsiteY10" fmla="*/ 526171 h 1327013"/>
              <a:gd name="connsiteX11" fmla="*/ 8576 w 843404"/>
              <a:gd name="connsiteY11" fmla="*/ 550409 h 1327013"/>
              <a:gd name="connsiteX0" fmla="*/ 8576 w 843404"/>
              <a:gd name="connsiteY0" fmla="*/ 567995 h 1344599"/>
              <a:gd name="connsiteX1" fmla="*/ 76387 w 843404"/>
              <a:gd name="connsiteY1" fmla="*/ 409741 h 1344599"/>
              <a:gd name="connsiteX2" fmla="*/ 59067 w 843404"/>
              <a:gd name="connsiteY2" fmla="*/ 132396 h 1344599"/>
              <a:gd name="connsiteX3" fmla="*/ 262200 w 843404"/>
              <a:gd name="connsiteY3" fmla="*/ 8133 h 1344599"/>
              <a:gd name="connsiteX4" fmla="*/ 545761 w 843404"/>
              <a:gd name="connsiteY4" fmla="*/ 33251 h 1344599"/>
              <a:gd name="connsiteX5" fmla="*/ 696881 w 843404"/>
              <a:gd name="connsiteY5" fmla="*/ 205230 h 1344599"/>
              <a:gd name="connsiteX6" fmla="*/ 841446 w 843404"/>
              <a:gd name="connsiteY6" fmla="*/ 1043681 h 1344599"/>
              <a:gd name="connsiteX7" fmla="*/ 752727 w 843404"/>
              <a:gd name="connsiteY7" fmla="*/ 1283827 h 1344599"/>
              <a:gd name="connsiteX8" fmla="*/ 390961 w 843404"/>
              <a:gd name="connsiteY8" fmla="*/ 1336860 h 1344599"/>
              <a:gd name="connsiteX9" fmla="*/ 184643 w 843404"/>
              <a:gd name="connsiteY9" fmla="*/ 1153706 h 1344599"/>
              <a:gd name="connsiteX10" fmla="*/ 105178 w 843404"/>
              <a:gd name="connsiteY10" fmla="*/ 543757 h 1344599"/>
              <a:gd name="connsiteX11" fmla="*/ 8576 w 843404"/>
              <a:gd name="connsiteY11" fmla="*/ 567995 h 1344599"/>
              <a:gd name="connsiteX0" fmla="*/ 8576 w 843404"/>
              <a:gd name="connsiteY0" fmla="*/ 567509 h 1344113"/>
              <a:gd name="connsiteX1" fmla="*/ 76387 w 843404"/>
              <a:gd name="connsiteY1" fmla="*/ 409255 h 1344113"/>
              <a:gd name="connsiteX2" fmla="*/ 99190 w 843404"/>
              <a:gd name="connsiteY2" fmla="*/ 125338 h 1344113"/>
              <a:gd name="connsiteX3" fmla="*/ 262200 w 843404"/>
              <a:gd name="connsiteY3" fmla="*/ 7647 h 1344113"/>
              <a:gd name="connsiteX4" fmla="*/ 545761 w 843404"/>
              <a:gd name="connsiteY4" fmla="*/ 32765 h 1344113"/>
              <a:gd name="connsiteX5" fmla="*/ 696881 w 843404"/>
              <a:gd name="connsiteY5" fmla="*/ 204744 h 1344113"/>
              <a:gd name="connsiteX6" fmla="*/ 841446 w 843404"/>
              <a:gd name="connsiteY6" fmla="*/ 1043195 h 1344113"/>
              <a:gd name="connsiteX7" fmla="*/ 752727 w 843404"/>
              <a:gd name="connsiteY7" fmla="*/ 1283341 h 1344113"/>
              <a:gd name="connsiteX8" fmla="*/ 390961 w 843404"/>
              <a:gd name="connsiteY8" fmla="*/ 1336374 h 1344113"/>
              <a:gd name="connsiteX9" fmla="*/ 184643 w 843404"/>
              <a:gd name="connsiteY9" fmla="*/ 1153220 h 1344113"/>
              <a:gd name="connsiteX10" fmla="*/ 105178 w 843404"/>
              <a:gd name="connsiteY10" fmla="*/ 543271 h 1344113"/>
              <a:gd name="connsiteX11" fmla="*/ 8576 w 843404"/>
              <a:gd name="connsiteY11" fmla="*/ 567509 h 1344113"/>
              <a:gd name="connsiteX0" fmla="*/ 8576 w 843404"/>
              <a:gd name="connsiteY0" fmla="*/ 566478 h 1343082"/>
              <a:gd name="connsiteX1" fmla="*/ 76387 w 843404"/>
              <a:gd name="connsiteY1" fmla="*/ 408224 h 1343082"/>
              <a:gd name="connsiteX2" fmla="*/ 99190 w 843404"/>
              <a:gd name="connsiteY2" fmla="*/ 124307 h 1343082"/>
              <a:gd name="connsiteX3" fmla="*/ 262200 w 843404"/>
              <a:gd name="connsiteY3" fmla="*/ 6616 h 1343082"/>
              <a:gd name="connsiteX4" fmla="*/ 579343 w 843404"/>
              <a:gd name="connsiteY4" fmla="*/ 35092 h 1343082"/>
              <a:gd name="connsiteX5" fmla="*/ 696881 w 843404"/>
              <a:gd name="connsiteY5" fmla="*/ 203713 h 1343082"/>
              <a:gd name="connsiteX6" fmla="*/ 841446 w 843404"/>
              <a:gd name="connsiteY6" fmla="*/ 1042164 h 1343082"/>
              <a:gd name="connsiteX7" fmla="*/ 752727 w 843404"/>
              <a:gd name="connsiteY7" fmla="*/ 1282310 h 1343082"/>
              <a:gd name="connsiteX8" fmla="*/ 390961 w 843404"/>
              <a:gd name="connsiteY8" fmla="*/ 1335343 h 1343082"/>
              <a:gd name="connsiteX9" fmla="*/ 184643 w 843404"/>
              <a:gd name="connsiteY9" fmla="*/ 1152189 h 1343082"/>
              <a:gd name="connsiteX10" fmla="*/ 105178 w 843404"/>
              <a:gd name="connsiteY10" fmla="*/ 542240 h 1343082"/>
              <a:gd name="connsiteX11" fmla="*/ 8576 w 843404"/>
              <a:gd name="connsiteY11" fmla="*/ 566478 h 1343082"/>
              <a:gd name="connsiteX0" fmla="*/ 8576 w 843404"/>
              <a:gd name="connsiteY0" fmla="*/ 580816 h 1357420"/>
              <a:gd name="connsiteX1" fmla="*/ 76387 w 843404"/>
              <a:gd name="connsiteY1" fmla="*/ 422562 h 1357420"/>
              <a:gd name="connsiteX2" fmla="*/ 99190 w 843404"/>
              <a:gd name="connsiteY2" fmla="*/ 138645 h 1357420"/>
              <a:gd name="connsiteX3" fmla="*/ 308863 w 843404"/>
              <a:gd name="connsiteY3" fmla="*/ 4451 h 1357420"/>
              <a:gd name="connsiteX4" fmla="*/ 579343 w 843404"/>
              <a:gd name="connsiteY4" fmla="*/ 49430 h 1357420"/>
              <a:gd name="connsiteX5" fmla="*/ 696881 w 843404"/>
              <a:gd name="connsiteY5" fmla="*/ 218051 h 1357420"/>
              <a:gd name="connsiteX6" fmla="*/ 841446 w 843404"/>
              <a:gd name="connsiteY6" fmla="*/ 1056502 h 1357420"/>
              <a:gd name="connsiteX7" fmla="*/ 752727 w 843404"/>
              <a:gd name="connsiteY7" fmla="*/ 1296648 h 1357420"/>
              <a:gd name="connsiteX8" fmla="*/ 390961 w 843404"/>
              <a:gd name="connsiteY8" fmla="*/ 1349681 h 1357420"/>
              <a:gd name="connsiteX9" fmla="*/ 184643 w 843404"/>
              <a:gd name="connsiteY9" fmla="*/ 1166527 h 1357420"/>
              <a:gd name="connsiteX10" fmla="*/ 105178 w 843404"/>
              <a:gd name="connsiteY10" fmla="*/ 556578 h 1357420"/>
              <a:gd name="connsiteX11" fmla="*/ 8576 w 843404"/>
              <a:gd name="connsiteY11" fmla="*/ 580816 h 1357420"/>
              <a:gd name="connsiteX0" fmla="*/ 8576 w 842535"/>
              <a:gd name="connsiteY0" fmla="*/ 580879 h 1357483"/>
              <a:gd name="connsiteX1" fmla="*/ 76387 w 842535"/>
              <a:gd name="connsiteY1" fmla="*/ 422625 h 1357483"/>
              <a:gd name="connsiteX2" fmla="*/ 99190 w 842535"/>
              <a:gd name="connsiteY2" fmla="*/ 138708 h 1357483"/>
              <a:gd name="connsiteX3" fmla="*/ 308863 w 842535"/>
              <a:gd name="connsiteY3" fmla="*/ 4514 h 1357483"/>
              <a:gd name="connsiteX4" fmla="*/ 579343 w 842535"/>
              <a:gd name="connsiteY4" fmla="*/ 49493 h 1357483"/>
              <a:gd name="connsiteX5" fmla="*/ 714903 w 842535"/>
              <a:gd name="connsiteY5" fmla="*/ 221806 h 1357483"/>
              <a:gd name="connsiteX6" fmla="*/ 841446 w 842535"/>
              <a:gd name="connsiteY6" fmla="*/ 1056565 h 1357483"/>
              <a:gd name="connsiteX7" fmla="*/ 752727 w 842535"/>
              <a:gd name="connsiteY7" fmla="*/ 1296711 h 1357483"/>
              <a:gd name="connsiteX8" fmla="*/ 390961 w 842535"/>
              <a:gd name="connsiteY8" fmla="*/ 1349744 h 1357483"/>
              <a:gd name="connsiteX9" fmla="*/ 184643 w 842535"/>
              <a:gd name="connsiteY9" fmla="*/ 1166590 h 1357483"/>
              <a:gd name="connsiteX10" fmla="*/ 105178 w 842535"/>
              <a:gd name="connsiteY10" fmla="*/ 556641 h 1357483"/>
              <a:gd name="connsiteX11" fmla="*/ 8576 w 842535"/>
              <a:gd name="connsiteY11" fmla="*/ 580879 h 1357483"/>
              <a:gd name="connsiteX0" fmla="*/ 8576 w 842535"/>
              <a:gd name="connsiteY0" fmla="*/ 577971 h 1354575"/>
              <a:gd name="connsiteX1" fmla="*/ 76387 w 842535"/>
              <a:gd name="connsiteY1" fmla="*/ 419717 h 1354575"/>
              <a:gd name="connsiteX2" fmla="*/ 99190 w 842535"/>
              <a:gd name="connsiteY2" fmla="*/ 135800 h 1354575"/>
              <a:gd name="connsiteX3" fmla="*/ 308863 w 842535"/>
              <a:gd name="connsiteY3" fmla="*/ 1606 h 1354575"/>
              <a:gd name="connsiteX4" fmla="*/ 714903 w 842535"/>
              <a:gd name="connsiteY4" fmla="*/ 218898 h 1354575"/>
              <a:gd name="connsiteX5" fmla="*/ 841446 w 842535"/>
              <a:gd name="connsiteY5" fmla="*/ 1053657 h 1354575"/>
              <a:gd name="connsiteX6" fmla="*/ 752727 w 842535"/>
              <a:gd name="connsiteY6" fmla="*/ 1293803 h 1354575"/>
              <a:gd name="connsiteX7" fmla="*/ 390961 w 842535"/>
              <a:gd name="connsiteY7" fmla="*/ 1346836 h 1354575"/>
              <a:gd name="connsiteX8" fmla="*/ 184643 w 842535"/>
              <a:gd name="connsiteY8" fmla="*/ 1163682 h 1354575"/>
              <a:gd name="connsiteX9" fmla="*/ 105178 w 842535"/>
              <a:gd name="connsiteY9" fmla="*/ 553733 h 1354575"/>
              <a:gd name="connsiteX10" fmla="*/ 8576 w 842535"/>
              <a:gd name="connsiteY10" fmla="*/ 577971 h 1354575"/>
              <a:gd name="connsiteX0" fmla="*/ 8576 w 841897"/>
              <a:gd name="connsiteY0" fmla="*/ 576547 h 1353151"/>
              <a:gd name="connsiteX1" fmla="*/ 76387 w 841897"/>
              <a:gd name="connsiteY1" fmla="*/ 418293 h 1353151"/>
              <a:gd name="connsiteX2" fmla="*/ 99190 w 841897"/>
              <a:gd name="connsiteY2" fmla="*/ 134376 h 1353151"/>
              <a:gd name="connsiteX3" fmla="*/ 308863 w 841897"/>
              <a:gd name="connsiteY3" fmla="*/ 182 h 1353151"/>
              <a:gd name="connsiteX4" fmla="*/ 730941 w 841897"/>
              <a:gd name="connsiteY4" fmla="*/ 159475 h 1353151"/>
              <a:gd name="connsiteX5" fmla="*/ 841446 w 841897"/>
              <a:gd name="connsiteY5" fmla="*/ 1052233 h 1353151"/>
              <a:gd name="connsiteX6" fmla="*/ 752727 w 841897"/>
              <a:gd name="connsiteY6" fmla="*/ 1292379 h 1353151"/>
              <a:gd name="connsiteX7" fmla="*/ 390961 w 841897"/>
              <a:gd name="connsiteY7" fmla="*/ 1345412 h 1353151"/>
              <a:gd name="connsiteX8" fmla="*/ 184643 w 841897"/>
              <a:gd name="connsiteY8" fmla="*/ 1162258 h 1353151"/>
              <a:gd name="connsiteX9" fmla="*/ 105178 w 841897"/>
              <a:gd name="connsiteY9" fmla="*/ 552309 h 1353151"/>
              <a:gd name="connsiteX10" fmla="*/ 8576 w 841897"/>
              <a:gd name="connsiteY10" fmla="*/ 576547 h 1353151"/>
              <a:gd name="connsiteX0" fmla="*/ 8576 w 852902"/>
              <a:gd name="connsiteY0" fmla="*/ 576547 h 1354413"/>
              <a:gd name="connsiteX1" fmla="*/ 76387 w 852902"/>
              <a:gd name="connsiteY1" fmla="*/ 418293 h 1354413"/>
              <a:gd name="connsiteX2" fmla="*/ 99190 w 852902"/>
              <a:gd name="connsiteY2" fmla="*/ 134376 h 1354413"/>
              <a:gd name="connsiteX3" fmla="*/ 308863 w 852902"/>
              <a:gd name="connsiteY3" fmla="*/ 182 h 1354413"/>
              <a:gd name="connsiteX4" fmla="*/ 730941 w 852902"/>
              <a:gd name="connsiteY4" fmla="*/ 159475 h 1354413"/>
              <a:gd name="connsiteX5" fmla="*/ 852579 w 852902"/>
              <a:gd name="connsiteY5" fmla="*/ 1001682 h 1354413"/>
              <a:gd name="connsiteX6" fmla="*/ 752727 w 852902"/>
              <a:gd name="connsiteY6" fmla="*/ 1292379 h 1354413"/>
              <a:gd name="connsiteX7" fmla="*/ 390961 w 852902"/>
              <a:gd name="connsiteY7" fmla="*/ 1345412 h 1354413"/>
              <a:gd name="connsiteX8" fmla="*/ 184643 w 852902"/>
              <a:gd name="connsiteY8" fmla="*/ 1162258 h 1354413"/>
              <a:gd name="connsiteX9" fmla="*/ 105178 w 852902"/>
              <a:gd name="connsiteY9" fmla="*/ 552309 h 1354413"/>
              <a:gd name="connsiteX10" fmla="*/ 8576 w 852902"/>
              <a:gd name="connsiteY10" fmla="*/ 576547 h 1354413"/>
              <a:gd name="connsiteX0" fmla="*/ 9753 w 842440"/>
              <a:gd name="connsiteY0" fmla="*/ 568913 h 1354413"/>
              <a:gd name="connsiteX1" fmla="*/ 65925 w 842440"/>
              <a:gd name="connsiteY1" fmla="*/ 418293 h 1354413"/>
              <a:gd name="connsiteX2" fmla="*/ 88728 w 842440"/>
              <a:gd name="connsiteY2" fmla="*/ 134376 h 1354413"/>
              <a:gd name="connsiteX3" fmla="*/ 298401 w 842440"/>
              <a:gd name="connsiteY3" fmla="*/ 182 h 1354413"/>
              <a:gd name="connsiteX4" fmla="*/ 720479 w 842440"/>
              <a:gd name="connsiteY4" fmla="*/ 159475 h 1354413"/>
              <a:gd name="connsiteX5" fmla="*/ 842117 w 842440"/>
              <a:gd name="connsiteY5" fmla="*/ 1001682 h 1354413"/>
              <a:gd name="connsiteX6" fmla="*/ 742265 w 842440"/>
              <a:gd name="connsiteY6" fmla="*/ 1292379 h 1354413"/>
              <a:gd name="connsiteX7" fmla="*/ 380499 w 842440"/>
              <a:gd name="connsiteY7" fmla="*/ 1345412 h 1354413"/>
              <a:gd name="connsiteX8" fmla="*/ 174181 w 842440"/>
              <a:gd name="connsiteY8" fmla="*/ 1162258 h 1354413"/>
              <a:gd name="connsiteX9" fmla="*/ 94716 w 842440"/>
              <a:gd name="connsiteY9" fmla="*/ 552309 h 1354413"/>
              <a:gd name="connsiteX10" fmla="*/ 9753 w 842440"/>
              <a:gd name="connsiteY10" fmla="*/ 568913 h 1354413"/>
              <a:gd name="connsiteX0" fmla="*/ 9475 w 842162"/>
              <a:gd name="connsiteY0" fmla="*/ 568921 h 1354421"/>
              <a:gd name="connsiteX1" fmla="*/ 68141 w 842162"/>
              <a:gd name="connsiteY1" fmla="*/ 437939 h 1354421"/>
              <a:gd name="connsiteX2" fmla="*/ 88450 w 842162"/>
              <a:gd name="connsiteY2" fmla="*/ 134384 h 1354421"/>
              <a:gd name="connsiteX3" fmla="*/ 298123 w 842162"/>
              <a:gd name="connsiteY3" fmla="*/ 190 h 1354421"/>
              <a:gd name="connsiteX4" fmla="*/ 720201 w 842162"/>
              <a:gd name="connsiteY4" fmla="*/ 159483 h 1354421"/>
              <a:gd name="connsiteX5" fmla="*/ 841839 w 842162"/>
              <a:gd name="connsiteY5" fmla="*/ 1001690 h 1354421"/>
              <a:gd name="connsiteX6" fmla="*/ 741987 w 842162"/>
              <a:gd name="connsiteY6" fmla="*/ 1292387 h 1354421"/>
              <a:gd name="connsiteX7" fmla="*/ 380221 w 842162"/>
              <a:gd name="connsiteY7" fmla="*/ 1345420 h 1354421"/>
              <a:gd name="connsiteX8" fmla="*/ 173903 w 842162"/>
              <a:gd name="connsiteY8" fmla="*/ 1162266 h 1354421"/>
              <a:gd name="connsiteX9" fmla="*/ 94438 w 842162"/>
              <a:gd name="connsiteY9" fmla="*/ 552317 h 1354421"/>
              <a:gd name="connsiteX10" fmla="*/ 9475 w 842162"/>
              <a:gd name="connsiteY10" fmla="*/ 568921 h 1354421"/>
              <a:gd name="connsiteX0" fmla="*/ 9475 w 842162"/>
              <a:gd name="connsiteY0" fmla="*/ 568732 h 1354232"/>
              <a:gd name="connsiteX1" fmla="*/ 68141 w 842162"/>
              <a:gd name="connsiteY1" fmla="*/ 437750 h 1354232"/>
              <a:gd name="connsiteX2" fmla="*/ 86360 w 842162"/>
              <a:gd name="connsiteY2" fmla="*/ 157448 h 1354232"/>
              <a:gd name="connsiteX3" fmla="*/ 298123 w 842162"/>
              <a:gd name="connsiteY3" fmla="*/ 1 h 1354232"/>
              <a:gd name="connsiteX4" fmla="*/ 720201 w 842162"/>
              <a:gd name="connsiteY4" fmla="*/ 159294 h 1354232"/>
              <a:gd name="connsiteX5" fmla="*/ 841839 w 842162"/>
              <a:gd name="connsiteY5" fmla="*/ 1001501 h 1354232"/>
              <a:gd name="connsiteX6" fmla="*/ 741987 w 842162"/>
              <a:gd name="connsiteY6" fmla="*/ 1292198 h 1354232"/>
              <a:gd name="connsiteX7" fmla="*/ 380221 w 842162"/>
              <a:gd name="connsiteY7" fmla="*/ 1345231 h 1354232"/>
              <a:gd name="connsiteX8" fmla="*/ 173903 w 842162"/>
              <a:gd name="connsiteY8" fmla="*/ 1162077 h 1354232"/>
              <a:gd name="connsiteX9" fmla="*/ 94438 w 842162"/>
              <a:gd name="connsiteY9" fmla="*/ 552128 h 1354232"/>
              <a:gd name="connsiteX10" fmla="*/ 9475 w 842162"/>
              <a:gd name="connsiteY10" fmla="*/ 568732 h 1354232"/>
              <a:gd name="connsiteX0" fmla="*/ 9475 w 842162"/>
              <a:gd name="connsiteY0" fmla="*/ 553089 h 1338589"/>
              <a:gd name="connsiteX1" fmla="*/ 68141 w 842162"/>
              <a:gd name="connsiteY1" fmla="*/ 422107 h 1338589"/>
              <a:gd name="connsiteX2" fmla="*/ 86360 w 842162"/>
              <a:gd name="connsiteY2" fmla="*/ 141805 h 1338589"/>
              <a:gd name="connsiteX3" fmla="*/ 302731 w 842162"/>
              <a:gd name="connsiteY3" fmla="*/ 786 h 1338589"/>
              <a:gd name="connsiteX4" fmla="*/ 720201 w 842162"/>
              <a:gd name="connsiteY4" fmla="*/ 143651 h 1338589"/>
              <a:gd name="connsiteX5" fmla="*/ 841839 w 842162"/>
              <a:gd name="connsiteY5" fmla="*/ 985858 h 1338589"/>
              <a:gd name="connsiteX6" fmla="*/ 741987 w 842162"/>
              <a:gd name="connsiteY6" fmla="*/ 1276555 h 1338589"/>
              <a:gd name="connsiteX7" fmla="*/ 380221 w 842162"/>
              <a:gd name="connsiteY7" fmla="*/ 1329588 h 1338589"/>
              <a:gd name="connsiteX8" fmla="*/ 173903 w 842162"/>
              <a:gd name="connsiteY8" fmla="*/ 1146434 h 1338589"/>
              <a:gd name="connsiteX9" fmla="*/ 94438 w 842162"/>
              <a:gd name="connsiteY9" fmla="*/ 536485 h 1338589"/>
              <a:gd name="connsiteX10" fmla="*/ 9475 w 842162"/>
              <a:gd name="connsiteY10" fmla="*/ 553089 h 1338589"/>
              <a:gd name="connsiteX0" fmla="*/ 9475 w 842162"/>
              <a:gd name="connsiteY0" fmla="*/ 556656 h 1342156"/>
              <a:gd name="connsiteX1" fmla="*/ 68141 w 842162"/>
              <a:gd name="connsiteY1" fmla="*/ 425674 h 1342156"/>
              <a:gd name="connsiteX2" fmla="*/ 86360 w 842162"/>
              <a:gd name="connsiteY2" fmla="*/ 145372 h 1342156"/>
              <a:gd name="connsiteX3" fmla="*/ 302731 w 842162"/>
              <a:gd name="connsiteY3" fmla="*/ 4353 h 1342156"/>
              <a:gd name="connsiteX4" fmla="*/ 720201 w 842162"/>
              <a:gd name="connsiteY4" fmla="*/ 147218 h 1342156"/>
              <a:gd name="connsiteX5" fmla="*/ 841839 w 842162"/>
              <a:gd name="connsiteY5" fmla="*/ 989425 h 1342156"/>
              <a:gd name="connsiteX6" fmla="*/ 741987 w 842162"/>
              <a:gd name="connsiteY6" fmla="*/ 1280122 h 1342156"/>
              <a:gd name="connsiteX7" fmla="*/ 380221 w 842162"/>
              <a:gd name="connsiteY7" fmla="*/ 1333155 h 1342156"/>
              <a:gd name="connsiteX8" fmla="*/ 173903 w 842162"/>
              <a:gd name="connsiteY8" fmla="*/ 1150001 h 1342156"/>
              <a:gd name="connsiteX9" fmla="*/ 94438 w 842162"/>
              <a:gd name="connsiteY9" fmla="*/ 540052 h 1342156"/>
              <a:gd name="connsiteX10" fmla="*/ 9475 w 842162"/>
              <a:gd name="connsiteY10" fmla="*/ 556656 h 1342156"/>
              <a:gd name="connsiteX0" fmla="*/ 9475 w 842162"/>
              <a:gd name="connsiteY0" fmla="*/ 553349 h 1338849"/>
              <a:gd name="connsiteX1" fmla="*/ 68141 w 842162"/>
              <a:gd name="connsiteY1" fmla="*/ 422367 h 1338849"/>
              <a:gd name="connsiteX2" fmla="*/ 96954 w 842162"/>
              <a:gd name="connsiteY2" fmla="*/ 146058 h 1338849"/>
              <a:gd name="connsiteX3" fmla="*/ 302731 w 842162"/>
              <a:gd name="connsiteY3" fmla="*/ 1046 h 1338849"/>
              <a:gd name="connsiteX4" fmla="*/ 720201 w 842162"/>
              <a:gd name="connsiteY4" fmla="*/ 143911 h 1338849"/>
              <a:gd name="connsiteX5" fmla="*/ 841839 w 842162"/>
              <a:gd name="connsiteY5" fmla="*/ 986118 h 1338849"/>
              <a:gd name="connsiteX6" fmla="*/ 741987 w 842162"/>
              <a:gd name="connsiteY6" fmla="*/ 1276815 h 1338849"/>
              <a:gd name="connsiteX7" fmla="*/ 380221 w 842162"/>
              <a:gd name="connsiteY7" fmla="*/ 1329848 h 1338849"/>
              <a:gd name="connsiteX8" fmla="*/ 173903 w 842162"/>
              <a:gd name="connsiteY8" fmla="*/ 1146694 h 1338849"/>
              <a:gd name="connsiteX9" fmla="*/ 94438 w 842162"/>
              <a:gd name="connsiteY9" fmla="*/ 536745 h 1338849"/>
              <a:gd name="connsiteX10" fmla="*/ 9475 w 842162"/>
              <a:gd name="connsiteY10" fmla="*/ 553349 h 1338849"/>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38908"/>
              <a:gd name="connsiteX1" fmla="*/ 68141 w 842162"/>
              <a:gd name="connsiteY1" fmla="*/ 422367 h 1338908"/>
              <a:gd name="connsiteX2" fmla="*/ 96954 w 842162"/>
              <a:gd name="connsiteY2" fmla="*/ 146058 h 1338908"/>
              <a:gd name="connsiteX3" fmla="*/ 302731 w 842162"/>
              <a:gd name="connsiteY3" fmla="*/ 1046 h 1338908"/>
              <a:gd name="connsiteX4" fmla="*/ 720201 w 842162"/>
              <a:gd name="connsiteY4" fmla="*/ 143911 h 1338908"/>
              <a:gd name="connsiteX5" fmla="*/ 841839 w 842162"/>
              <a:gd name="connsiteY5" fmla="*/ 986118 h 1338908"/>
              <a:gd name="connsiteX6" fmla="*/ 741987 w 842162"/>
              <a:gd name="connsiteY6" fmla="*/ 1276815 h 1338908"/>
              <a:gd name="connsiteX7" fmla="*/ 380221 w 842162"/>
              <a:gd name="connsiteY7" fmla="*/ 1329848 h 1338908"/>
              <a:gd name="connsiteX8" fmla="*/ 178844 w 842162"/>
              <a:gd name="connsiteY8" fmla="*/ 1145885 h 1338908"/>
              <a:gd name="connsiteX9" fmla="*/ 94438 w 842162"/>
              <a:gd name="connsiteY9" fmla="*/ 536745 h 1338908"/>
              <a:gd name="connsiteX10" fmla="*/ 9475 w 842162"/>
              <a:gd name="connsiteY10" fmla="*/ 553349 h 1338908"/>
              <a:gd name="connsiteX0" fmla="*/ 9475 w 842162"/>
              <a:gd name="connsiteY0" fmla="*/ 553349 h 1342900"/>
              <a:gd name="connsiteX1" fmla="*/ 68141 w 842162"/>
              <a:gd name="connsiteY1" fmla="*/ 422367 h 1342900"/>
              <a:gd name="connsiteX2" fmla="*/ 96954 w 842162"/>
              <a:gd name="connsiteY2" fmla="*/ 146058 h 1342900"/>
              <a:gd name="connsiteX3" fmla="*/ 302731 w 842162"/>
              <a:gd name="connsiteY3" fmla="*/ 1046 h 1342900"/>
              <a:gd name="connsiteX4" fmla="*/ 720201 w 842162"/>
              <a:gd name="connsiteY4" fmla="*/ 143911 h 1342900"/>
              <a:gd name="connsiteX5" fmla="*/ 841839 w 842162"/>
              <a:gd name="connsiteY5" fmla="*/ 986118 h 1342900"/>
              <a:gd name="connsiteX6" fmla="*/ 741987 w 842162"/>
              <a:gd name="connsiteY6" fmla="*/ 1276815 h 1342900"/>
              <a:gd name="connsiteX7" fmla="*/ 380221 w 842162"/>
              <a:gd name="connsiteY7" fmla="*/ 1329848 h 1342900"/>
              <a:gd name="connsiteX8" fmla="*/ 164306 w 842162"/>
              <a:gd name="connsiteY8" fmla="*/ 1090990 h 1342900"/>
              <a:gd name="connsiteX9" fmla="*/ 94438 w 842162"/>
              <a:gd name="connsiteY9" fmla="*/ 536745 h 1342900"/>
              <a:gd name="connsiteX10" fmla="*/ 9475 w 842162"/>
              <a:gd name="connsiteY10" fmla="*/ 553349 h 1342900"/>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42162"/>
              <a:gd name="connsiteY0" fmla="*/ 553349 h 1341177"/>
              <a:gd name="connsiteX1" fmla="*/ 68141 w 842162"/>
              <a:gd name="connsiteY1" fmla="*/ 422367 h 1341177"/>
              <a:gd name="connsiteX2" fmla="*/ 96954 w 842162"/>
              <a:gd name="connsiteY2" fmla="*/ 146058 h 1341177"/>
              <a:gd name="connsiteX3" fmla="*/ 302731 w 842162"/>
              <a:gd name="connsiteY3" fmla="*/ 1046 h 1341177"/>
              <a:gd name="connsiteX4" fmla="*/ 720201 w 842162"/>
              <a:gd name="connsiteY4" fmla="*/ 143911 h 1341177"/>
              <a:gd name="connsiteX5" fmla="*/ 841839 w 842162"/>
              <a:gd name="connsiteY5" fmla="*/ 986118 h 1341177"/>
              <a:gd name="connsiteX6" fmla="*/ 741987 w 842162"/>
              <a:gd name="connsiteY6" fmla="*/ 1276815 h 1341177"/>
              <a:gd name="connsiteX7" fmla="*/ 380221 w 842162"/>
              <a:gd name="connsiteY7" fmla="*/ 1329848 h 1341177"/>
              <a:gd name="connsiteX8" fmla="*/ 177395 w 842162"/>
              <a:gd name="connsiteY8" fmla="*/ 1114621 h 1341177"/>
              <a:gd name="connsiteX9" fmla="*/ 94438 w 842162"/>
              <a:gd name="connsiteY9" fmla="*/ 536745 h 1341177"/>
              <a:gd name="connsiteX10" fmla="*/ 9475 w 842162"/>
              <a:gd name="connsiteY10" fmla="*/ 553349 h 1341177"/>
              <a:gd name="connsiteX0" fmla="*/ 9475 w 838228"/>
              <a:gd name="connsiteY0" fmla="*/ 552686 h 1342067"/>
              <a:gd name="connsiteX1" fmla="*/ 68141 w 838228"/>
              <a:gd name="connsiteY1" fmla="*/ 421704 h 1342067"/>
              <a:gd name="connsiteX2" fmla="*/ 96954 w 838228"/>
              <a:gd name="connsiteY2" fmla="*/ 145395 h 1342067"/>
              <a:gd name="connsiteX3" fmla="*/ 302731 w 838228"/>
              <a:gd name="connsiteY3" fmla="*/ 383 h 1342067"/>
              <a:gd name="connsiteX4" fmla="*/ 720201 w 838228"/>
              <a:gd name="connsiteY4" fmla="*/ 143248 h 1342067"/>
              <a:gd name="connsiteX5" fmla="*/ 837868 w 838228"/>
              <a:gd name="connsiteY5" fmla="*/ 935854 h 1342067"/>
              <a:gd name="connsiteX6" fmla="*/ 741987 w 838228"/>
              <a:gd name="connsiteY6" fmla="*/ 1276152 h 1342067"/>
              <a:gd name="connsiteX7" fmla="*/ 380221 w 838228"/>
              <a:gd name="connsiteY7" fmla="*/ 1329185 h 1342067"/>
              <a:gd name="connsiteX8" fmla="*/ 177395 w 838228"/>
              <a:gd name="connsiteY8" fmla="*/ 1113958 h 1342067"/>
              <a:gd name="connsiteX9" fmla="*/ 94438 w 838228"/>
              <a:gd name="connsiteY9" fmla="*/ 536082 h 1342067"/>
              <a:gd name="connsiteX10" fmla="*/ 9475 w 838228"/>
              <a:gd name="connsiteY10" fmla="*/ 552686 h 1342067"/>
              <a:gd name="connsiteX0" fmla="*/ 9475 w 838000"/>
              <a:gd name="connsiteY0" fmla="*/ 552686 h 1336588"/>
              <a:gd name="connsiteX1" fmla="*/ 68141 w 838000"/>
              <a:gd name="connsiteY1" fmla="*/ 421704 h 1336588"/>
              <a:gd name="connsiteX2" fmla="*/ 96954 w 838000"/>
              <a:gd name="connsiteY2" fmla="*/ 145395 h 1336588"/>
              <a:gd name="connsiteX3" fmla="*/ 302731 w 838000"/>
              <a:gd name="connsiteY3" fmla="*/ 383 h 1336588"/>
              <a:gd name="connsiteX4" fmla="*/ 720201 w 838000"/>
              <a:gd name="connsiteY4" fmla="*/ 143248 h 1336588"/>
              <a:gd name="connsiteX5" fmla="*/ 837868 w 838000"/>
              <a:gd name="connsiteY5" fmla="*/ 935854 h 1336588"/>
              <a:gd name="connsiteX6" fmla="*/ 734462 w 838000"/>
              <a:gd name="connsiteY6" fmla="*/ 1253581 h 1336588"/>
              <a:gd name="connsiteX7" fmla="*/ 380221 w 838000"/>
              <a:gd name="connsiteY7" fmla="*/ 1329185 h 1336588"/>
              <a:gd name="connsiteX8" fmla="*/ 177395 w 838000"/>
              <a:gd name="connsiteY8" fmla="*/ 1113958 h 1336588"/>
              <a:gd name="connsiteX9" fmla="*/ 94438 w 838000"/>
              <a:gd name="connsiteY9" fmla="*/ 536082 h 1336588"/>
              <a:gd name="connsiteX10" fmla="*/ 9475 w 838000"/>
              <a:gd name="connsiteY10" fmla="*/ 552686 h 1336588"/>
              <a:gd name="connsiteX0" fmla="*/ 9475 w 837882"/>
              <a:gd name="connsiteY0" fmla="*/ 552686 h 1336871"/>
              <a:gd name="connsiteX1" fmla="*/ 68141 w 837882"/>
              <a:gd name="connsiteY1" fmla="*/ 421704 h 1336871"/>
              <a:gd name="connsiteX2" fmla="*/ 96954 w 837882"/>
              <a:gd name="connsiteY2" fmla="*/ 145395 h 1336871"/>
              <a:gd name="connsiteX3" fmla="*/ 302731 w 837882"/>
              <a:gd name="connsiteY3" fmla="*/ 383 h 1336871"/>
              <a:gd name="connsiteX4" fmla="*/ 720201 w 837882"/>
              <a:gd name="connsiteY4" fmla="*/ 143248 h 1336871"/>
              <a:gd name="connsiteX5" fmla="*/ 837868 w 837882"/>
              <a:gd name="connsiteY5" fmla="*/ 935854 h 1336871"/>
              <a:gd name="connsiteX6" fmla="*/ 725336 w 837882"/>
              <a:gd name="connsiteY6" fmla="*/ 1255076 h 1336871"/>
              <a:gd name="connsiteX7" fmla="*/ 380221 w 837882"/>
              <a:gd name="connsiteY7" fmla="*/ 1329185 h 1336871"/>
              <a:gd name="connsiteX8" fmla="*/ 177395 w 837882"/>
              <a:gd name="connsiteY8" fmla="*/ 1113958 h 1336871"/>
              <a:gd name="connsiteX9" fmla="*/ 94438 w 837882"/>
              <a:gd name="connsiteY9" fmla="*/ 536082 h 1336871"/>
              <a:gd name="connsiteX10" fmla="*/ 9475 w 837882"/>
              <a:gd name="connsiteY10" fmla="*/ 552686 h 1336871"/>
              <a:gd name="connsiteX0" fmla="*/ 9475 w 839240"/>
              <a:gd name="connsiteY0" fmla="*/ 552686 h 1331193"/>
              <a:gd name="connsiteX1" fmla="*/ 68141 w 839240"/>
              <a:gd name="connsiteY1" fmla="*/ 421704 h 1331193"/>
              <a:gd name="connsiteX2" fmla="*/ 96954 w 839240"/>
              <a:gd name="connsiteY2" fmla="*/ 145395 h 1331193"/>
              <a:gd name="connsiteX3" fmla="*/ 302731 w 839240"/>
              <a:gd name="connsiteY3" fmla="*/ 383 h 1331193"/>
              <a:gd name="connsiteX4" fmla="*/ 720201 w 839240"/>
              <a:gd name="connsiteY4" fmla="*/ 143248 h 1331193"/>
              <a:gd name="connsiteX5" fmla="*/ 837868 w 839240"/>
              <a:gd name="connsiteY5" fmla="*/ 935854 h 1331193"/>
              <a:gd name="connsiteX6" fmla="*/ 756246 w 839240"/>
              <a:gd name="connsiteY6" fmla="*/ 1205051 h 1331193"/>
              <a:gd name="connsiteX7" fmla="*/ 380221 w 839240"/>
              <a:gd name="connsiteY7" fmla="*/ 1329185 h 1331193"/>
              <a:gd name="connsiteX8" fmla="*/ 177395 w 839240"/>
              <a:gd name="connsiteY8" fmla="*/ 1113958 h 1331193"/>
              <a:gd name="connsiteX9" fmla="*/ 94438 w 839240"/>
              <a:gd name="connsiteY9" fmla="*/ 536082 h 1331193"/>
              <a:gd name="connsiteX10" fmla="*/ 9475 w 839240"/>
              <a:gd name="connsiteY10" fmla="*/ 552686 h 1331193"/>
              <a:gd name="connsiteX0" fmla="*/ 9475 w 838447"/>
              <a:gd name="connsiteY0" fmla="*/ 552686 h 1332254"/>
              <a:gd name="connsiteX1" fmla="*/ 68141 w 838447"/>
              <a:gd name="connsiteY1" fmla="*/ 421704 h 1332254"/>
              <a:gd name="connsiteX2" fmla="*/ 96954 w 838447"/>
              <a:gd name="connsiteY2" fmla="*/ 145395 h 1332254"/>
              <a:gd name="connsiteX3" fmla="*/ 302731 w 838447"/>
              <a:gd name="connsiteY3" fmla="*/ 383 h 1332254"/>
              <a:gd name="connsiteX4" fmla="*/ 720201 w 838447"/>
              <a:gd name="connsiteY4" fmla="*/ 143248 h 1332254"/>
              <a:gd name="connsiteX5" fmla="*/ 837868 w 838447"/>
              <a:gd name="connsiteY5" fmla="*/ 935854 h 1332254"/>
              <a:gd name="connsiteX6" fmla="*/ 746484 w 838447"/>
              <a:gd name="connsiteY6" fmla="*/ 1219874 h 1332254"/>
              <a:gd name="connsiteX7" fmla="*/ 380221 w 838447"/>
              <a:gd name="connsiteY7" fmla="*/ 1329185 h 1332254"/>
              <a:gd name="connsiteX8" fmla="*/ 177395 w 838447"/>
              <a:gd name="connsiteY8" fmla="*/ 1113958 h 1332254"/>
              <a:gd name="connsiteX9" fmla="*/ 94438 w 838447"/>
              <a:gd name="connsiteY9" fmla="*/ 536082 h 1332254"/>
              <a:gd name="connsiteX10" fmla="*/ 9475 w 838447"/>
              <a:gd name="connsiteY10" fmla="*/ 552686 h 1332254"/>
              <a:gd name="connsiteX0" fmla="*/ 9475 w 838410"/>
              <a:gd name="connsiteY0" fmla="*/ 552686 h 1331841"/>
              <a:gd name="connsiteX1" fmla="*/ 68141 w 838410"/>
              <a:gd name="connsiteY1" fmla="*/ 421704 h 1331841"/>
              <a:gd name="connsiteX2" fmla="*/ 96954 w 838410"/>
              <a:gd name="connsiteY2" fmla="*/ 145395 h 1331841"/>
              <a:gd name="connsiteX3" fmla="*/ 302731 w 838410"/>
              <a:gd name="connsiteY3" fmla="*/ 383 h 1331841"/>
              <a:gd name="connsiteX4" fmla="*/ 720201 w 838410"/>
              <a:gd name="connsiteY4" fmla="*/ 143248 h 1331841"/>
              <a:gd name="connsiteX5" fmla="*/ 837868 w 838410"/>
              <a:gd name="connsiteY5" fmla="*/ 935854 h 1331841"/>
              <a:gd name="connsiteX6" fmla="*/ 745826 w 838410"/>
              <a:gd name="connsiteY6" fmla="*/ 1214692 h 1331841"/>
              <a:gd name="connsiteX7" fmla="*/ 380221 w 838410"/>
              <a:gd name="connsiteY7" fmla="*/ 1329185 h 1331841"/>
              <a:gd name="connsiteX8" fmla="*/ 177395 w 838410"/>
              <a:gd name="connsiteY8" fmla="*/ 1113958 h 1331841"/>
              <a:gd name="connsiteX9" fmla="*/ 94438 w 838410"/>
              <a:gd name="connsiteY9" fmla="*/ 536082 h 1331841"/>
              <a:gd name="connsiteX10" fmla="*/ 9475 w 838410"/>
              <a:gd name="connsiteY10" fmla="*/ 552686 h 1331841"/>
              <a:gd name="connsiteX0" fmla="*/ 9475 w 838410"/>
              <a:gd name="connsiteY0" fmla="*/ 552359 h 1331514"/>
              <a:gd name="connsiteX1" fmla="*/ 68141 w 838410"/>
              <a:gd name="connsiteY1" fmla="*/ 421377 h 1331514"/>
              <a:gd name="connsiteX2" fmla="*/ 113639 w 838410"/>
              <a:gd name="connsiteY2" fmla="*/ 138724 h 1331514"/>
              <a:gd name="connsiteX3" fmla="*/ 302731 w 838410"/>
              <a:gd name="connsiteY3" fmla="*/ 56 h 1331514"/>
              <a:gd name="connsiteX4" fmla="*/ 720201 w 838410"/>
              <a:gd name="connsiteY4" fmla="*/ 142921 h 1331514"/>
              <a:gd name="connsiteX5" fmla="*/ 837868 w 838410"/>
              <a:gd name="connsiteY5" fmla="*/ 935527 h 1331514"/>
              <a:gd name="connsiteX6" fmla="*/ 745826 w 838410"/>
              <a:gd name="connsiteY6" fmla="*/ 1214365 h 1331514"/>
              <a:gd name="connsiteX7" fmla="*/ 380221 w 838410"/>
              <a:gd name="connsiteY7" fmla="*/ 1328858 h 1331514"/>
              <a:gd name="connsiteX8" fmla="*/ 177395 w 838410"/>
              <a:gd name="connsiteY8" fmla="*/ 1113631 h 1331514"/>
              <a:gd name="connsiteX9" fmla="*/ 94438 w 838410"/>
              <a:gd name="connsiteY9" fmla="*/ 535755 h 1331514"/>
              <a:gd name="connsiteX10" fmla="*/ 9475 w 838410"/>
              <a:gd name="connsiteY10" fmla="*/ 552359 h 1331514"/>
              <a:gd name="connsiteX0" fmla="*/ 9475 w 838410"/>
              <a:gd name="connsiteY0" fmla="*/ 555370 h 1334525"/>
              <a:gd name="connsiteX1" fmla="*/ 68141 w 838410"/>
              <a:gd name="connsiteY1" fmla="*/ 424388 h 1334525"/>
              <a:gd name="connsiteX2" fmla="*/ 113639 w 838410"/>
              <a:gd name="connsiteY2" fmla="*/ 141735 h 1334525"/>
              <a:gd name="connsiteX3" fmla="*/ 321423 w 838410"/>
              <a:gd name="connsiteY3" fmla="*/ 5 h 1334525"/>
              <a:gd name="connsiteX4" fmla="*/ 720201 w 838410"/>
              <a:gd name="connsiteY4" fmla="*/ 145932 h 1334525"/>
              <a:gd name="connsiteX5" fmla="*/ 837868 w 838410"/>
              <a:gd name="connsiteY5" fmla="*/ 938538 h 1334525"/>
              <a:gd name="connsiteX6" fmla="*/ 745826 w 838410"/>
              <a:gd name="connsiteY6" fmla="*/ 1217376 h 1334525"/>
              <a:gd name="connsiteX7" fmla="*/ 380221 w 838410"/>
              <a:gd name="connsiteY7" fmla="*/ 1331869 h 1334525"/>
              <a:gd name="connsiteX8" fmla="*/ 177395 w 838410"/>
              <a:gd name="connsiteY8" fmla="*/ 1116642 h 1334525"/>
              <a:gd name="connsiteX9" fmla="*/ 94438 w 838410"/>
              <a:gd name="connsiteY9" fmla="*/ 538766 h 1334525"/>
              <a:gd name="connsiteX10" fmla="*/ 9475 w 838410"/>
              <a:gd name="connsiteY10" fmla="*/ 555370 h 1334525"/>
              <a:gd name="connsiteX0" fmla="*/ 9475 w 838410"/>
              <a:gd name="connsiteY0" fmla="*/ 555454 h 1334609"/>
              <a:gd name="connsiteX1" fmla="*/ 68141 w 838410"/>
              <a:gd name="connsiteY1" fmla="*/ 424472 h 1334609"/>
              <a:gd name="connsiteX2" fmla="*/ 113639 w 838410"/>
              <a:gd name="connsiteY2" fmla="*/ 141819 h 1334609"/>
              <a:gd name="connsiteX3" fmla="*/ 321423 w 838410"/>
              <a:gd name="connsiteY3" fmla="*/ 89 h 1334609"/>
              <a:gd name="connsiteX4" fmla="*/ 720201 w 838410"/>
              <a:gd name="connsiteY4" fmla="*/ 146016 h 1334609"/>
              <a:gd name="connsiteX5" fmla="*/ 837868 w 838410"/>
              <a:gd name="connsiteY5" fmla="*/ 938622 h 1334609"/>
              <a:gd name="connsiteX6" fmla="*/ 745826 w 838410"/>
              <a:gd name="connsiteY6" fmla="*/ 1217460 h 1334609"/>
              <a:gd name="connsiteX7" fmla="*/ 380221 w 838410"/>
              <a:gd name="connsiteY7" fmla="*/ 1331953 h 1334609"/>
              <a:gd name="connsiteX8" fmla="*/ 177395 w 838410"/>
              <a:gd name="connsiteY8" fmla="*/ 1116726 h 1334609"/>
              <a:gd name="connsiteX9" fmla="*/ 94438 w 838410"/>
              <a:gd name="connsiteY9" fmla="*/ 538850 h 1334609"/>
              <a:gd name="connsiteX10" fmla="*/ 9475 w 838410"/>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54 h 1334609"/>
              <a:gd name="connsiteX1" fmla="*/ 74950 w 837655"/>
              <a:gd name="connsiteY1" fmla="*/ 421428 h 1334609"/>
              <a:gd name="connsiteX2" fmla="*/ 112884 w 837655"/>
              <a:gd name="connsiteY2" fmla="*/ 141819 h 1334609"/>
              <a:gd name="connsiteX3" fmla="*/ 320668 w 837655"/>
              <a:gd name="connsiteY3" fmla="*/ 89 h 1334609"/>
              <a:gd name="connsiteX4" fmla="*/ 719446 w 837655"/>
              <a:gd name="connsiteY4" fmla="*/ 146016 h 1334609"/>
              <a:gd name="connsiteX5" fmla="*/ 837113 w 837655"/>
              <a:gd name="connsiteY5" fmla="*/ 938622 h 1334609"/>
              <a:gd name="connsiteX6" fmla="*/ 745071 w 837655"/>
              <a:gd name="connsiteY6" fmla="*/ 1217460 h 1334609"/>
              <a:gd name="connsiteX7" fmla="*/ 379466 w 837655"/>
              <a:gd name="connsiteY7" fmla="*/ 1331953 h 1334609"/>
              <a:gd name="connsiteX8" fmla="*/ 176640 w 837655"/>
              <a:gd name="connsiteY8" fmla="*/ 1116726 h 1334609"/>
              <a:gd name="connsiteX9" fmla="*/ 93683 w 837655"/>
              <a:gd name="connsiteY9" fmla="*/ 538850 h 1334609"/>
              <a:gd name="connsiteX10" fmla="*/ 8720 w 837655"/>
              <a:gd name="connsiteY10" fmla="*/ 555454 h 1334609"/>
              <a:gd name="connsiteX0" fmla="*/ 8720 w 837655"/>
              <a:gd name="connsiteY0" fmla="*/ 555461 h 1334616"/>
              <a:gd name="connsiteX1" fmla="*/ 74950 w 837655"/>
              <a:gd name="connsiteY1" fmla="*/ 421435 h 1334616"/>
              <a:gd name="connsiteX2" fmla="*/ 112884 w 837655"/>
              <a:gd name="connsiteY2" fmla="*/ 141826 h 1334616"/>
              <a:gd name="connsiteX3" fmla="*/ 320668 w 837655"/>
              <a:gd name="connsiteY3" fmla="*/ 96 h 1334616"/>
              <a:gd name="connsiteX4" fmla="*/ 719446 w 837655"/>
              <a:gd name="connsiteY4" fmla="*/ 146023 h 1334616"/>
              <a:gd name="connsiteX5" fmla="*/ 837113 w 837655"/>
              <a:gd name="connsiteY5" fmla="*/ 938629 h 1334616"/>
              <a:gd name="connsiteX6" fmla="*/ 745071 w 837655"/>
              <a:gd name="connsiteY6" fmla="*/ 1217467 h 1334616"/>
              <a:gd name="connsiteX7" fmla="*/ 379466 w 837655"/>
              <a:gd name="connsiteY7" fmla="*/ 1331960 h 1334616"/>
              <a:gd name="connsiteX8" fmla="*/ 176640 w 837655"/>
              <a:gd name="connsiteY8" fmla="*/ 1116733 h 1334616"/>
              <a:gd name="connsiteX9" fmla="*/ 93683 w 837655"/>
              <a:gd name="connsiteY9" fmla="*/ 538857 h 1334616"/>
              <a:gd name="connsiteX10" fmla="*/ 8720 w 837655"/>
              <a:gd name="connsiteY10" fmla="*/ 555461 h 1334616"/>
              <a:gd name="connsiteX0" fmla="*/ 8720 w 837655"/>
              <a:gd name="connsiteY0" fmla="*/ 555385 h 1334540"/>
              <a:gd name="connsiteX1" fmla="*/ 74950 w 837655"/>
              <a:gd name="connsiteY1" fmla="*/ 421359 h 1334540"/>
              <a:gd name="connsiteX2" fmla="*/ 123563 w 837655"/>
              <a:gd name="connsiteY2" fmla="*/ 138195 h 1334540"/>
              <a:gd name="connsiteX3" fmla="*/ 320668 w 837655"/>
              <a:gd name="connsiteY3" fmla="*/ 20 h 1334540"/>
              <a:gd name="connsiteX4" fmla="*/ 719446 w 837655"/>
              <a:gd name="connsiteY4" fmla="*/ 145947 h 1334540"/>
              <a:gd name="connsiteX5" fmla="*/ 837113 w 837655"/>
              <a:gd name="connsiteY5" fmla="*/ 938553 h 1334540"/>
              <a:gd name="connsiteX6" fmla="*/ 745071 w 837655"/>
              <a:gd name="connsiteY6" fmla="*/ 1217391 h 1334540"/>
              <a:gd name="connsiteX7" fmla="*/ 379466 w 837655"/>
              <a:gd name="connsiteY7" fmla="*/ 1331884 h 1334540"/>
              <a:gd name="connsiteX8" fmla="*/ 176640 w 837655"/>
              <a:gd name="connsiteY8" fmla="*/ 1116657 h 1334540"/>
              <a:gd name="connsiteX9" fmla="*/ 93683 w 837655"/>
              <a:gd name="connsiteY9" fmla="*/ 538781 h 1334540"/>
              <a:gd name="connsiteX10" fmla="*/ 8720 w 837655"/>
              <a:gd name="connsiteY10" fmla="*/ 555385 h 1334540"/>
              <a:gd name="connsiteX0" fmla="*/ 8179 w 837114"/>
              <a:gd name="connsiteY0" fmla="*/ 555383 h 1334538"/>
              <a:gd name="connsiteX1" fmla="*/ 80640 w 837114"/>
              <a:gd name="connsiteY1" fmla="*/ 420336 h 1334538"/>
              <a:gd name="connsiteX2" fmla="*/ 123022 w 837114"/>
              <a:gd name="connsiteY2" fmla="*/ 138193 h 1334538"/>
              <a:gd name="connsiteX3" fmla="*/ 320127 w 837114"/>
              <a:gd name="connsiteY3" fmla="*/ 18 h 1334538"/>
              <a:gd name="connsiteX4" fmla="*/ 718905 w 837114"/>
              <a:gd name="connsiteY4" fmla="*/ 145945 h 1334538"/>
              <a:gd name="connsiteX5" fmla="*/ 836572 w 837114"/>
              <a:gd name="connsiteY5" fmla="*/ 938551 h 1334538"/>
              <a:gd name="connsiteX6" fmla="*/ 744530 w 837114"/>
              <a:gd name="connsiteY6" fmla="*/ 1217389 h 1334538"/>
              <a:gd name="connsiteX7" fmla="*/ 378925 w 837114"/>
              <a:gd name="connsiteY7" fmla="*/ 1331882 h 1334538"/>
              <a:gd name="connsiteX8" fmla="*/ 176099 w 837114"/>
              <a:gd name="connsiteY8" fmla="*/ 1116655 h 1334538"/>
              <a:gd name="connsiteX9" fmla="*/ 93142 w 837114"/>
              <a:gd name="connsiteY9" fmla="*/ 538779 h 1334538"/>
              <a:gd name="connsiteX10" fmla="*/ 8179 w 837114"/>
              <a:gd name="connsiteY10" fmla="*/ 555383 h 1334538"/>
              <a:gd name="connsiteX0" fmla="*/ 9690 w 838625"/>
              <a:gd name="connsiteY0" fmla="*/ 555383 h 1334538"/>
              <a:gd name="connsiteX1" fmla="*/ 82151 w 838625"/>
              <a:gd name="connsiteY1" fmla="*/ 420336 h 1334538"/>
              <a:gd name="connsiteX2" fmla="*/ 124533 w 838625"/>
              <a:gd name="connsiteY2" fmla="*/ 138193 h 1334538"/>
              <a:gd name="connsiteX3" fmla="*/ 321638 w 838625"/>
              <a:gd name="connsiteY3" fmla="*/ 18 h 1334538"/>
              <a:gd name="connsiteX4" fmla="*/ 720416 w 838625"/>
              <a:gd name="connsiteY4" fmla="*/ 145945 h 1334538"/>
              <a:gd name="connsiteX5" fmla="*/ 838083 w 838625"/>
              <a:gd name="connsiteY5" fmla="*/ 938551 h 1334538"/>
              <a:gd name="connsiteX6" fmla="*/ 746041 w 838625"/>
              <a:gd name="connsiteY6" fmla="*/ 1217389 h 1334538"/>
              <a:gd name="connsiteX7" fmla="*/ 380436 w 838625"/>
              <a:gd name="connsiteY7" fmla="*/ 1331882 h 1334538"/>
              <a:gd name="connsiteX8" fmla="*/ 177610 w 838625"/>
              <a:gd name="connsiteY8" fmla="*/ 1116655 h 1334538"/>
              <a:gd name="connsiteX9" fmla="*/ 94653 w 838625"/>
              <a:gd name="connsiteY9" fmla="*/ 538779 h 1334538"/>
              <a:gd name="connsiteX10" fmla="*/ 9690 w 838625"/>
              <a:gd name="connsiteY10" fmla="*/ 555383 h 1334538"/>
              <a:gd name="connsiteX0" fmla="*/ 9690 w 838625"/>
              <a:gd name="connsiteY0" fmla="*/ 561266 h 1340421"/>
              <a:gd name="connsiteX1" fmla="*/ 82151 w 838625"/>
              <a:gd name="connsiteY1" fmla="*/ 426219 h 1340421"/>
              <a:gd name="connsiteX2" fmla="*/ 124533 w 838625"/>
              <a:gd name="connsiteY2" fmla="*/ 144076 h 1340421"/>
              <a:gd name="connsiteX3" fmla="*/ 368592 w 838625"/>
              <a:gd name="connsiteY3" fmla="*/ 16 h 1340421"/>
              <a:gd name="connsiteX4" fmla="*/ 720416 w 838625"/>
              <a:gd name="connsiteY4" fmla="*/ 151828 h 1340421"/>
              <a:gd name="connsiteX5" fmla="*/ 838083 w 838625"/>
              <a:gd name="connsiteY5" fmla="*/ 944434 h 1340421"/>
              <a:gd name="connsiteX6" fmla="*/ 746041 w 838625"/>
              <a:gd name="connsiteY6" fmla="*/ 1223272 h 1340421"/>
              <a:gd name="connsiteX7" fmla="*/ 380436 w 838625"/>
              <a:gd name="connsiteY7" fmla="*/ 1337765 h 1340421"/>
              <a:gd name="connsiteX8" fmla="*/ 177610 w 838625"/>
              <a:gd name="connsiteY8" fmla="*/ 1122538 h 1340421"/>
              <a:gd name="connsiteX9" fmla="*/ 94653 w 838625"/>
              <a:gd name="connsiteY9" fmla="*/ 544662 h 1340421"/>
              <a:gd name="connsiteX10" fmla="*/ 9690 w 838625"/>
              <a:gd name="connsiteY10" fmla="*/ 561266 h 1340421"/>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625"/>
              <a:gd name="connsiteY0" fmla="*/ 561272 h 1340427"/>
              <a:gd name="connsiteX1" fmla="*/ 82151 w 838625"/>
              <a:gd name="connsiteY1" fmla="*/ 426225 h 1340427"/>
              <a:gd name="connsiteX2" fmla="*/ 132321 w 838625"/>
              <a:gd name="connsiteY2" fmla="*/ 142806 h 1340427"/>
              <a:gd name="connsiteX3" fmla="*/ 368592 w 838625"/>
              <a:gd name="connsiteY3" fmla="*/ 22 h 1340427"/>
              <a:gd name="connsiteX4" fmla="*/ 720416 w 838625"/>
              <a:gd name="connsiteY4" fmla="*/ 151834 h 1340427"/>
              <a:gd name="connsiteX5" fmla="*/ 838083 w 838625"/>
              <a:gd name="connsiteY5" fmla="*/ 944440 h 1340427"/>
              <a:gd name="connsiteX6" fmla="*/ 746041 w 838625"/>
              <a:gd name="connsiteY6" fmla="*/ 1223278 h 1340427"/>
              <a:gd name="connsiteX7" fmla="*/ 380436 w 838625"/>
              <a:gd name="connsiteY7" fmla="*/ 1337771 h 1340427"/>
              <a:gd name="connsiteX8" fmla="*/ 177610 w 838625"/>
              <a:gd name="connsiteY8" fmla="*/ 1122544 h 1340427"/>
              <a:gd name="connsiteX9" fmla="*/ 94653 w 838625"/>
              <a:gd name="connsiteY9" fmla="*/ 544668 h 1340427"/>
              <a:gd name="connsiteX10" fmla="*/ 9690 w 838625"/>
              <a:gd name="connsiteY10" fmla="*/ 561272 h 1340427"/>
              <a:gd name="connsiteX0" fmla="*/ 9690 w 838597"/>
              <a:gd name="connsiteY0" fmla="*/ 561272 h 1338938"/>
              <a:gd name="connsiteX1" fmla="*/ 82151 w 838597"/>
              <a:gd name="connsiteY1" fmla="*/ 426225 h 1338938"/>
              <a:gd name="connsiteX2" fmla="*/ 132321 w 838597"/>
              <a:gd name="connsiteY2" fmla="*/ 142806 h 1338938"/>
              <a:gd name="connsiteX3" fmla="*/ 368592 w 838597"/>
              <a:gd name="connsiteY3" fmla="*/ 22 h 1338938"/>
              <a:gd name="connsiteX4" fmla="*/ 720416 w 838597"/>
              <a:gd name="connsiteY4" fmla="*/ 151834 h 1338938"/>
              <a:gd name="connsiteX5" fmla="*/ 838083 w 838597"/>
              <a:gd name="connsiteY5" fmla="*/ 944440 h 1338938"/>
              <a:gd name="connsiteX6" fmla="*/ 746041 w 838597"/>
              <a:gd name="connsiteY6" fmla="*/ 1223278 h 1338938"/>
              <a:gd name="connsiteX7" fmla="*/ 389782 w 838597"/>
              <a:gd name="connsiteY7" fmla="*/ 1336240 h 1338938"/>
              <a:gd name="connsiteX8" fmla="*/ 177610 w 838597"/>
              <a:gd name="connsiteY8" fmla="*/ 1122544 h 1338938"/>
              <a:gd name="connsiteX9" fmla="*/ 94653 w 838597"/>
              <a:gd name="connsiteY9" fmla="*/ 544668 h 1338938"/>
              <a:gd name="connsiteX10" fmla="*/ 9690 w 838597"/>
              <a:gd name="connsiteY10" fmla="*/ 561272 h 1338938"/>
              <a:gd name="connsiteX0" fmla="*/ 9690 w 838176"/>
              <a:gd name="connsiteY0" fmla="*/ 561272 h 1339740"/>
              <a:gd name="connsiteX1" fmla="*/ 82151 w 838176"/>
              <a:gd name="connsiteY1" fmla="*/ 426225 h 1339740"/>
              <a:gd name="connsiteX2" fmla="*/ 132321 w 838176"/>
              <a:gd name="connsiteY2" fmla="*/ 142806 h 1339740"/>
              <a:gd name="connsiteX3" fmla="*/ 368592 w 838176"/>
              <a:gd name="connsiteY3" fmla="*/ 22 h 1339740"/>
              <a:gd name="connsiteX4" fmla="*/ 720416 w 838176"/>
              <a:gd name="connsiteY4" fmla="*/ 151834 h 1339740"/>
              <a:gd name="connsiteX5" fmla="*/ 838083 w 838176"/>
              <a:gd name="connsiteY5" fmla="*/ 944440 h 1339740"/>
              <a:gd name="connsiteX6" fmla="*/ 732921 w 838176"/>
              <a:gd name="connsiteY6" fmla="*/ 1232650 h 1339740"/>
              <a:gd name="connsiteX7" fmla="*/ 389782 w 838176"/>
              <a:gd name="connsiteY7" fmla="*/ 1336240 h 1339740"/>
              <a:gd name="connsiteX8" fmla="*/ 177610 w 838176"/>
              <a:gd name="connsiteY8" fmla="*/ 1122544 h 1339740"/>
              <a:gd name="connsiteX9" fmla="*/ 94653 w 838176"/>
              <a:gd name="connsiteY9" fmla="*/ 544668 h 1339740"/>
              <a:gd name="connsiteX10" fmla="*/ 9690 w 838176"/>
              <a:gd name="connsiteY10" fmla="*/ 561272 h 1339740"/>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228"/>
              <a:gd name="connsiteX1" fmla="*/ 82151 w 838100"/>
              <a:gd name="connsiteY1" fmla="*/ 426225 h 1340228"/>
              <a:gd name="connsiteX2" fmla="*/ 132321 w 838100"/>
              <a:gd name="connsiteY2" fmla="*/ 142806 h 1340228"/>
              <a:gd name="connsiteX3" fmla="*/ 368592 w 838100"/>
              <a:gd name="connsiteY3" fmla="*/ 22 h 1340228"/>
              <a:gd name="connsiteX4" fmla="*/ 720416 w 838100"/>
              <a:gd name="connsiteY4" fmla="*/ 151834 h 1340228"/>
              <a:gd name="connsiteX5" fmla="*/ 838083 w 838100"/>
              <a:gd name="connsiteY5" fmla="*/ 944440 h 1340228"/>
              <a:gd name="connsiteX6" fmla="*/ 714454 w 838100"/>
              <a:gd name="connsiteY6" fmla="*/ 1237481 h 1340228"/>
              <a:gd name="connsiteX7" fmla="*/ 389782 w 838100"/>
              <a:gd name="connsiteY7" fmla="*/ 1336240 h 1340228"/>
              <a:gd name="connsiteX8" fmla="*/ 177610 w 838100"/>
              <a:gd name="connsiteY8" fmla="*/ 1122544 h 1340228"/>
              <a:gd name="connsiteX9" fmla="*/ 94653 w 838100"/>
              <a:gd name="connsiteY9" fmla="*/ 544668 h 1340228"/>
              <a:gd name="connsiteX10" fmla="*/ 9690 w 838100"/>
              <a:gd name="connsiteY10" fmla="*/ 561272 h 1340228"/>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387"/>
              <a:gd name="connsiteX1" fmla="*/ 82151 w 838100"/>
              <a:gd name="connsiteY1" fmla="*/ 426225 h 1340387"/>
              <a:gd name="connsiteX2" fmla="*/ 132321 w 838100"/>
              <a:gd name="connsiteY2" fmla="*/ 142806 h 1340387"/>
              <a:gd name="connsiteX3" fmla="*/ 368592 w 838100"/>
              <a:gd name="connsiteY3" fmla="*/ 22 h 1340387"/>
              <a:gd name="connsiteX4" fmla="*/ 720416 w 838100"/>
              <a:gd name="connsiteY4" fmla="*/ 151834 h 1340387"/>
              <a:gd name="connsiteX5" fmla="*/ 838083 w 838100"/>
              <a:gd name="connsiteY5" fmla="*/ 944440 h 1340387"/>
              <a:gd name="connsiteX6" fmla="*/ 714454 w 838100"/>
              <a:gd name="connsiteY6" fmla="*/ 1237481 h 1340387"/>
              <a:gd name="connsiteX7" fmla="*/ 389782 w 838100"/>
              <a:gd name="connsiteY7" fmla="*/ 1336240 h 1340387"/>
              <a:gd name="connsiteX8" fmla="*/ 185174 w 838100"/>
              <a:gd name="connsiteY8" fmla="*/ 1119499 h 1340387"/>
              <a:gd name="connsiteX9" fmla="*/ 94653 w 838100"/>
              <a:gd name="connsiteY9" fmla="*/ 544668 h 1340387"/>
              <a:gd name="connsiteX10" fmla="*/ 9690 w 838100"/>
              <a:gd name="connsiteY10" fmla="*/ 561272 h 1340387"/>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4653 w 838100"/>
              <a:gd name="connsiteY9" fmla="*/ 544668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690 w 838100"/>
              <a:gd name="connsiteY0" fmla="*/ 561272 h 1340441"/>
              <a:gd name="connsiteX1" fmla="*/ 82151 w 838100"/>
              <a:gd name="connsiteY1" fmla="*/ 426225 h 1340441"/>
              <a:gd name="connsiteX2" fmla="*/ 132321 w 838100"/>
              <a:gd name="connsiteY2" fmla="*/ 142806 h 1340441"/>
              <a:gd name="connsiteX3" fmla="*/ 368592 w 838100"/>
              <a:gd name="connsiteY3" fmla="*/ 22 h 1340441"/>
              <a:gd name="connsiteX4" fmla="*/ 720416 w 838100"/>
              <a:gd name="connsiteY4" fmla="*/ 151834 h 1340441"/>
              <a:gd name="connsiteX5" fmla="*/ 838083 w 838100"/>
              <a:gd name="connsiteY5" fmla="*/ 944440 h 1340441"/>
              <a:gd name="connsiteX6" fmla="*/ 714454 w 838100"/>
              <a:gd name="connsiteY6" fmla="*/ 1237481 h 1340441"/>
              <a:gd name="connsiteX7" fmla="*/ 389782 w 838100"/>
              <a:gd name="connsiteY7" fmla="*/ 1336240 h 1340441"/>
              <a:gd name="connsiteX8" fmla="*/ 191405 w 838100"/>
              <a:gd name="connsiteY8" fmla="*/ 1118478 h 1340441"/>
              <a:gd name="connsiteX9" fmla="*/ 99116 w 838100"/>
              <a:gd name="connsiteY9" fmla="*/ 554771 h 1340441"/>
              <a:gd name="connsiteX10" fmla="*/ 9690 w 838100"/>
              <a:gd name="connsiteY10" fmla="*/ 561272 h 1340441"/>
              <a:gd name="connsiteX0" fmla="*/ 9264 w 837674"/>
              <a:gd name="connsiteY0" fmla="*/ 561273 h 1340442"/>
              <a:gd name="connsiteX1" fmla="*/ 85739 w 837674"/>
              <a:gd name="connsiteY1" fmla="*/ 432792 h 1340442"/>
              <a:gd name="connsiteX2" fmla="*/ 131895 w 837674"/>
              <a:gd name="connsiteY2" fmla="*/ 142807 h 1340442"/>
              <a:gd name="connsiteX3" fmla="*/ 368166 w 837674"/>
              <a:gd name="connsiteY3" fmla="*/ 23 h 1340442"/>
              <a:gd name="connsiteX4" fmla="*/ 719990 w 837674"/>
              <a:gd name="connsiteY4" fmla="*/ 151835 h 1340442"/>
              <a:gd name="connsiteX5" fmla="*/ 837657 w 837674"/>
              <a:gd name="connsiteY5" fmla="*/ 944441 h 1340442"/>
              <a:gd name="connsiteX6" fmla="*/ 714028 w 837674"/>
              <a:gd name="connsiteY6" fmla="*/ 1237482 h 1340442"/>
              <a:gd name="connsiteX7" fmla="*/ 389356 w 837674"/>
              <a:gd name="connsiteY7" fmla="*/ 1336241 h 1340442"/>
              <a:gd name="connsiteX8" fmla="*/ 190979 w 837674"/>
              <a:gd name="connsiteY8" fmla="*/ 1118479 h 1340442"/>
              <a:gd name="connsiteX9" fmla="*/ 98690 w 837674"/>
              <a:gd name="connsiteY9" fmla="*/ 554772 h 1340442"/>
              <a:gd name="connsiteX10" fmla="*/ 9264 w 837674"/>
              <a:gd name="connsiteY10" fmla="*/ 561273 h 1340442"/>
              <a:gd name="connsiteX0" fmla="*/ 9264 w 837674"/>
              <a:gd name="connsiteY0" fmla="*/ 561036 h 1340205"/>
              <a:gd name="connsiteX1" fmla="*/ 85739 w 837674"/>
              <a:gd name="connsiteY1" fmla="*/ 432555 h 1340205"/>
              <a:gd name="connsiteX2" fmla="*/ 131895 w 837674"/>
              <a:gd name="connsiteY2" fmla="*/ 142570 h 1340205"/>
              <a:gd name="connsiteX3" fmla="*/ 377737 w 837674"/>
              <a:gd name="connsiteY3" fmla="*/ 24 h 1340205"/>
              <a:gd name="connsiteX4" fmla="*/ 719990 w 837674"/>
              <a:gd name="connsiteY4" fmla="*/ 151598 h 1340205"/>
              <a:gd name="connsiteX5" fmla="*/ 837657 w 837674"/>
              <a:gd name="connsiteY5" fmla="*/ 944204 h 1340205"/>
              <a:gd name="connsiteX6" fmla="*/ 714028 w 837674"/>
              <a:gd name="connsiteY6" fmla="*/ 1237245 h 1340205"/>
              <a:gd name="connsiteX7" fmla="*/ 389356 w 837674"/>
              <a:gd name="connsiteY7" fmla="*/ 1336004 h 1340205"/>
              <a:gd name="connsiteX8" fmla="*/ 190979 w 837674"/>
              <a:gd name="connsiteY8" fmla="*/ 1118242 h 1340205"/>
              <a:gd name="connsiteX9" fmla="*/ 98690 w 837674"/>
              <a:gd name="connsiteY9" fmla="*/ 554535 h 1340205"/>
              <a:gd name="connsiteX10" fmla="*/ 9264 w 837674"/>
              <a:gd name="connsiteY10" fmla="*/ 561036 h 1340205"/>
              <a:gd name="connsiteX0" fmla="*/ 9264 w 837674"/>
              <a:gd name="connsiteY0" fmla="*/ 563179 h 1342348"/>
              <a:gd name="connsiteX1" fmla="*/ 85739 w 837674"/>
              <a:gd name="connsiteY1" fmla="*/ 434698 h 1342348"/>
              <a:gd name="connsiteX2" fmla="*/ 131895 w 837674"/>
              <a:gd name="connsiteY2" fmla="*/ 144713 h 1342348"/>
              <a:gd name="connsiteX3" fmla="*/ 377737 w 837674"/>
              <a:gd name="connsiteY3" fmla="*/ 2167 h 1342348"/>
              <a:gd name="connsiteX4" fmla="*/ 719990 w 837674"/>
              <a:gd name="connsiteY4" fmla="*/ 153741 h 1342348"/>
              <a:gd name="connsiteX5" fmla="*/ 837657 w 837674"/>
              <a:gd name="connsiteY5" fmla="*/ 946347 h 1342348"/>
              <a:gd name="connsiteX6" fmla="*/ 714028 w 837674"/>
              <a:gd name="connsiteY6" fmla="*/ 1239388 h 1342348"/>
              <a:gd name="connsiteX7" fmla="*/ 389356 w 837674"/>
              <a:gd name="connsiteY7" fmla="*/ 1338147 h 1342348"/>
              <a:gd name="connsiteX8" fmla="*/ 190979 w 837674"/>
              <a:gd name="connsiteY8" fmla="*/ 1120385 h 1342348"/>
              <a:gd name="connsiteX9" fmla="*/ 98690 w 837674"/>
              <a:gd name="connsiteY9" fmla="*/ 556678 h 1342348"/>
              <a:gd name="connsiteX10" fmla="*/ 9264 w 837674"/>
              <a:gd name="connsiteY10" fmla="*/ 563179 h 1342348"/>
              <a:gd name="connsiteX0" fmla="*/ 9264 w 837674"/>
              <a:gd name="connsiteY0" fmla="*/ 561106 h 1340275"/>
              <a:gd name="connsiteX1" fmla="*/ 85739 w 837674"/>
              <a:gd name="connsiteY1" fmla="*/ 432625 h 1340275"/>
              <a:gd name="connsiteX2" fmla="*/ 138784 w 837674"/>
              <a:gd name="connsiteY2" fmla="*/ 134289 h 1340275"/>
              <a:gd name="connsiteX3" fmla="*/ 377737 w 837674"/>
              <a:gd name="connsiteY3" fmla="*/ 94 h 1340275"/>
              <a:gd name="connsiteX4" fmla="*/ 719990 w 837674"/>
              <a:gd name="connsiteY4" fmla="*/ 151668 h 1340275"/>
              <a:gd name="connsiteX5" fmla="*/ 837657 w 837674"/>
              <a:gd name="connsiteY5" fmla="*/ 944274 h 1340275"/>
              <a:gd name="connsiteX6" fmla="*/ 714028 w 837674"/>
              <a:gd name="connsiteY6" fmla="*/ 1237315 h 1340275"/>
              <a:gd name="connsiteX7" fmla="*/ 389356 w 837674"/>
              <a:gd name="connsiteY7" fmla="*/ 1336074 h 1340275"/>
              <a:gd name="connsiteX8" fmla="*/ 190979 w 837674"/>
              <a:gd name="connsiteY8" fmla="*/ 1118312 h 1340275"/>
              <a:gd name="connsiteX9" fmla="*/ 98690 w 837674"/>
              <a:gd name="connsiteY9" fmla="*/ 554605 h 1340275"/>
              <a:gd name="connsiteX10" fmla="*/ 9264 w 837674"/>
              <a:gd name="connsiteY10" fmla="*/ 561106 h 1340275"/>
              <a:gd name="connsiteX0" fmla="*/ 9264 w 837674"/>
              <a:gd name="connsiteY0" fmla="*/ 561059 h 1340228"/>
              <a:gd name="connsiteX1" fmla="*/ 85739 w 837674"/>
              <a:gd name="connsiteY1" fmla="*/ 432578 h 1340228"/>
              <a:gd name="connsiteX2" fmla="*/ 142573 w 837674"/>
              <a:gd name="connsiteY2" fmla="*/ 139038 h 1340228"/>
              <a:gd name="connsiteX3" fmla="*/ 377737 w 837674"/>
              <a:gd name="connsiteY3" fmla="*/ 47 h 1340228"/>
              <a:gd name="connsiteX4" fmla="*/ 719990 w 837674"/>
              <a:gd name="connsiteY4" fmla="*/ 151621 h 1340228"/>
              <a:gd name="connsiteX5" fmla="*/ 837657 w 837674"/>
              <a:gd name="connsiteY5" fmla="*/ 944227 h 1340228"/>
              <a:gd name="connsiteX6" fmla="*/ 714028 w 837674"/>
              <a:gd name="connsiteY6" fmla="*/ 1237268 h 1340228"/>
              <a:gd name="connsiteX7" fmla="*/ 389356 w 837674"/>
              <a:gd name="connsiteY7" fmla="*/ 1336027 h 1340228"/>
              <a:gd name="connsiteX8" fmla="*/ 190979 w 837674"/>
              <a:gd name="connsiteY8" fmla="*/ 1118265 h 1340228"/>
              <a:gd name="connsiteX9" fmla="*/ 98690 w 837674"/>
              <a:gd name="connsiteY9" fmla="*/ 554558 h 1340228"/>
              <a:gd name="connsiteX10" fmla="*/ 9264 w 837674"/>
              <a:gd name="connsiteY10" fmla="*/ 561059 h 134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7674" h="1340228">
                <a:moveTo>
                  <a:pt x="9264" y="561059"/>
                </a:moveTo>
                <a:cubicBezTo>
                  <a:pt x="-23312" y="593730"/>
                  <a:pt x="36711" y="472787"/>
                  <a:pt x="85739" y="432578"/>
                </a:cubicBezTo>
                <a:cubicBezTo>
                  <a:pt x="80658" y="362847"/>
                  <a:pt x="93907" y="211126"/>
                  <a:pt x="142573" y="139038"/>
                </a:cubicBezTo>
                <a:cubicBezTo>
                  <a:pt x="191239" y="66950"/>
                  <a:pt x="281501" y="-2050"/>
                  <a:pt x="377737" y="47"/>
                </a:cubicBezTo>
                <a:cubicBezTo>
                  <a:pt x="473973" y="2144"/>
                  <a:pt x="643337" y="-5742"/>
                  <a:pt x="719990" y="151621"/>
                </a:cubicBezTo>
                <a:cubicBezTo>
                  <a:pt x="796643" y="308984"/>
                  <a:pt x="838651" y="763286"/>
                  <a:pt x="837657" y="944227"/>
                </a:cubicBezTo>
                <a:cubicBezTo>
                  <a:pt x="836663" y="1125168"/>
                  <a:pt x="788745" y="1171968"/>
                  <a:pt x="714028" y="1237268"/>
                </a:cubicBezTo>
                <a:cubicBezTo>
                  <a:pt x="639311" y="1302568"/>
                  <a:pt x="476531" y="1355861"/>
                  <a:pt x="389356" y="1336027"/>
                </a:cubicBezTo>
                <a:cubicBezTo>
                  <a:pt x="302181" y="1316193"/>
                  <a:pt x="230371" y="1224871"/>
                  <a:pt x="190979" y="1118265"/>
                </a:cubicBezTo>
                <a:cubicBezTo>
                  <a:pt x="91511" y="819657"/>
                  <a:pt x="131486" y="610119"/>
                  <a:pt x="98690" y="554558"/>
                </a:cubicBezTo>
                <a:cubicBezTo>
                  <a:pt x="61556" y="528899"/>
                  <a:pt x="20789" y="549629"/>
                  <a:pt x="9264" y="561059"/>
                </a:cubicBezTo>
                <a:close/>
              </a:path>
            </a:pathLst>
          </a:custGeom>
          <a:noFill/>
          <a:ln w="19050" cap="flat">
            <a:solidFill>
              <a:schemeClr val="tx1"/>
            </a:solidFill>
            <a:prstDash val="solid"/>
            <a:miter/>
          </a:ln>
        </p:spPr>
        <p:txBody>
          <a:bodyPr rtlCol="0" anchor="ctr"/>
          <a:lstStyle/>
          <a:p>
            <a:endParaRPr lang="en-US">
              <a:ln>
                <a:solidFill>
                  <a:srgbClr val="000000"/>
                </a:solidFill>
              </a:ln>
              <a:solidFill>
                <a:srgbClr val="000000"/>
              </a:solidFill>
            </a:endParaRPr>
          </a:p>
        </p:txBody>
      </p:sp>
    </p:spTree>
    <p:extLst>
      <p:ext uri="{BB962C8B-B14F-4D97-AF65-F5344CB8AC3E}">
        <p14:creationId xmlns:p14="http://schemas.microsoft.com/office/powerpoint/2010/main" val="934847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CD650-D990-3901-D312-B745ED9501E5}"/>
              </a:ext>
            </a:extLst>
          </p:cNvPr>
          <p:cNvSpPr>
            <a:spLocks noGrp="1"/>
          </p:cNvSpPr>
          <p:nvPr>
            <p:ph type="title"/>
          </p:nvPr>
        </p:nvSpPr>
        <p:spPr/>
        <p:txBody>
          <a:bodyPr>
            <a:normAutofit/>
          </a:bodyPr>
          <a:lstStyle/>
          <a:p>
            <a:r>
              <a:rPr lang="en-US" dirty="0"/>
              <a:t>Critical Point Time Series</a:t>
            </a:r>
          </a:p>
        </p:txBody>
      </p:sp>
      <p:pic>
        <p:nvPicPr>
          <p:cNvPr id="4" name="Graphic 4">
            <a:extLst>
              <a:ext uri="{FF2B5EF4-FFF2-40B4-BE49-F238E27FC236}">
                <a16:creationId xmlns:a16="http://schemas.microsoft.com/office/drawing/2014/main" id="{68BFC2A4-EC92-AD51-E707-66E29B147DF2}"/>
              </a:ext>
            </a:extLst>
          </p:cNvPr>
          <p:cNvPicPr>
            <a:picLocks noGrp="1"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1096" y="2990055"/>
            <a:ext cx="7461807" cy="2658269"/>
          </a:xfrm>
          <a:prstGeom prst="rect">
            <a:avLst/>
          </a:prstGeom>
        </p:spPr>
      </p:pic>
      <p:sp>
        <p:nvSpPr>
          <p:cNvPr id="7" name="Content Placeholder 2">
            <a:extLst>
              <a:ext uri="{FF2B5EF4-FFF2-40B4-BE49-F238E27FC236}">
                <a16:creationId xmlns:a16="http://schemas.microsoft.com/office/drawing/2014/main" id="{61310806-6BA3-6007-72A6-FF2F51F9E940}"/>
              </a:ext>
            </a:extLst>
          </p:cNvPr>
          <p:cNvSpPr>
            <a:spLocks noGrp="1"/>
          </p:cNvSpPr>
          <p:nvPr>
            <p:ph idx="1"/>
          </p:nvPr>
        </p:nvSpPr>
        <p:spPr>
          <a:xfrm>
            <a:off x="765544" y="2089298"/>
            <a:ext cx="7749806" cy="3827722"/>
          </a:xfrm>
        </p:spPr>
        <p:txBody>
          <a:bodyPr/>
          <a:lstStyle/>
          <a:p>
            <a:pPr marL="457200" indent="-457200">
              <a:buFont typeface="Arial" panose="020B0604020202020204" pitchFamily="34" charset="0"/>
              <a:buChar char="•"/>
            </a:pPr>
            <a:r>
              <a:rPr lang="en-US" dirty="0"/>
              <a:t>Ordered domains help us!</a:t>
            </a:r>
          </a:p>
        </p:txBody>
      </p:sp>
    </p:spTree>
    <p:extLst>
      <p:ext uri="{BB962C8B-B14F-4D97-AF65-F5344CB8AC3E}">
        <p14:creationId xmlns:p14="http://schemas.microsoft.com/office/powerpoint/2010/main" val="303141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CD650-D990-3901-D312-B745ED9501E5}"/>
              </a:ext>
            </a:extLst>
          </p:cNvPr>
          <p:cNvSpPr>
            <a:spLocks noGrp="1"/>
          </p:cNvSpPr>
          <p:nvPr>
            <p:ph type="title"/>
          </p:nvPr>
        </p:nvSpPr>
        <p:spPr/>
        <p:txBody>
          <a:bodyPr>
            <a:normAutofit/>
          </a:bodyPr>
          <a:lstStyle/>
          <a:p>
            <a:r>
              <a:rPr lang="en-US" dirty="0"/>
              <a:t>Critical Point Time Series</a:t>
            </a:r>
          </a:p>
        </p:txBody>
      </p:sp>
      <p:sp>
        <p:nvSpPr>
          <p:cNvPr id="3" name="Content Placeholder 2">
            <a:extLst>
              <a:ext uri="{FF2B5EF4-FFF2-40B4-BE49-F238E27FC236}">
                <a16:creationId xmlns:a16="http://schemas.microsoft.com/office/drawing/2014/main" id="{923F4487-EF9A-B14A-7362-C652B07BE07F}"/>
              </a:ext>
            </a:extLst>
          </p:cNvPr>
          <p:cNvSpPr>
            <a:spLocks noGrp="1"/>
          </p:cNvSpPr>
          <p:nvPr>
            <p:ph idx="1"/>
          </p:nvPr>
        </p:nvSpPr>
        <p:spPr/>
        <p:txBody>
          <a:bodyPr/>
          <a:lstStyle/>
          <a:p>
            <a:pPr marL="457200" indent="-457200">
              <a:buFont typeface="Arial" panose="020B0604020202020204" pitchFamily="34" charset="0"/>
              <a:buChar char="•"/>
            </a:pPr>
            <a:r>
              <a:rPr lang="en-US" dirty="0" err="1"/>
              <a:t>Inorder</a:t>
            </a:r>
            <a:r>
              <a:rPr lang="en-US" dirty="0"/>
              <a:t> traversal of merge tree</a:t>
            </a:r>
          </a:p>
        </p:txBody>
      </p:sp>
      <p:pic>
        <p:nvPicPr>
          <p:cNvPr id="4" name="Graphic 4">
            <a:extLst>
              <a:ext uri="{FF2B5EF4-FFF2-40B4-BE49-F238E27FC236}">
                <a16:creationId xmlns:a16="http://schemas.microsoft.com/office/drawing/2014/main" id="{68BFC2A4-EC92-AD51-E707-66E29B147DF2}"/>
              </a:ext>
            </a:extLst>
          </p:cNvPr>
          <p:cNvPicPr>
            <a:picLocks noGrp="1" noChangeAspect="1"/>
          </p:cNvPicPr>
          <p:nvPr/>
        </p:nvPicPr>
        <p:blipFill>
          <a:blip r:embed="rId2">
            <a:extLst>
              <a:ext uri="{96DAC541-7B7A-43D3-8B79-37D633B846F1}">
                <asvg:svgBlip xmlns:asvg="http://schemas.microsoft.com/office/drawing/2016/SVG/main" r:embed="rId3"/>
              </a:ext>
            </a:extLst>
          </a:blip>
          <a:stretch>
            <a:fillRect/>
          </a:stretch>
        </p:blipFill>
        <p:spPr>
          <a:xfrm>
            <a:off x="841096" y="2990055"/>
            <a:ext cx="7461808" cy="2658269"/>
          </a:xfrm>
          <a:prstGeom prst="rect">
            <a:avLst/>
          </a:prstGeom>
        </p:spPr>
      </p:pic>
    </p:spTree>
    <p:extLst>
      <p:ext uri="{BB962C8B-B14F-4D97-AF65-F5344CB8AC3E}">
        <p14:creationId xmlns:p14="http://schemas.microsoft.com/office/powerpoint/2010/main" val="441359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CD650-D990-3901-D312-B745ED9501E5}"/>
              </a:ext>
            </a:extLst>
          </p:cNvPr>
          <p:cNvSpPr>
            <a:spLocks noGrp="1"/>
          </p:cNvSpPr>
          <p:nvPr>
            <p:ph type="title"/>
          </p:nvPr>
        </p:nvSpPr>
        <p:spPr/>
        <p:txBody>
          <a:bodyPr>
            <a:normAutofit/>
          </a:bodyPr>
          <a:lstStyle/>
          <a:p>
            <a:r>
              <a:rPr lang="en-US" dirty="0"/>
              <a:t>Critical Point Time Series</a:t>
            </a:r>
          </a:p>
        </p:txBody>
      </p:sp>
      <p:sp>
        <p:nvSpPr>
          <p:cNvPr id="3" name="Content Placeholder 2">
            <a:extLst>
              <a:ext uri="{FF2B5EF4-FFF2-40B4-BE49-F238E27FC236}">
                <a16:creationId xmlns:a16="http://schemas.microsoft.com/office/drawing/2014/main" id="{923F4487-EF9A-B14A-7362-C652B07BE07F}"/>
              </a:ext>
            </a:extLst>
          </p:cNvPr>
          <p:cNvSpPr>
            <a:spLocks noGrp="1"/>
          </p:cNvSpPr>
          <p:nvPr>
            <p:ph idx="1"/>
          </p:nvPr>
        </p:nvSpPr>
        <p:spPr/>
        <p:txBody>
          <a:bodyPr/>
          <a:lstStyle/>
          <a:p>
            <a:pPr marL="457200" indent="-457200">
              <a:buFont typeface="Arial" panose="020B0604020202020204" pitchFamily="34" charset="0"/>
              <a:buChar char="•"/>
            </a:pPr>
            <a:r>
              <a:rPr lang="en-US" dirty="0"/>
              <a:t>Throw away the merge tree!</a:t>
            </a:r>
          </a:p>
        </p:txBody>
      </p:sp>
      <p:pic>
        <p:nvPicPr>
          <p:cNvPr id="4" name="Graphic 4">
            <a:extLst>
              <a:ext uri="{FF2B5EF4-FFF2-40B4-BE49-F238E27FC236}">
                <a16:creationId xmlns:a16="http://schemas.microsoft.com/office/drawing/2014/main" id="{68BFC2A4-EC92-AD51-E707-66E29B147DF2}"/>
              </a:ext>
            </a:extLst>
          </p:cNvPr>
          <p:cNvPicPr>
            <a:picLocks noGrp="1"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1096" y="2990055"/>
            <a:ext cx="7461807" cy="2658269"/>
          </a:xfrm>
          <a:prstGeom prst="rect">
            <a:avLst/>
          </a:prstGeom>
        </p:spPr>
      </p:pic>
      <p:pic>
        <p:nvPicPr>
          <p:cNvPr id="6" name="Picture 5">
            <a:extLst>
              <a:ext uri="{FF2B5EF4-FFF2-40B4-BE49-F238E27FC236}">
                <a16:creationId xmlns:a16="http://schemas.microsoft.com/office/drawing/2014/main" id="{D41F780B-7B7B-1007-4BE5-2E8B591BB0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6586" y="1030962"/>
            <a:ext cx="1882758" cy="1882758"/>
          </a:xfrm>
          <a:prstGeom prst="rect">
            <a:avLst/>
          </a:prstGeom>
        </p:spPr>
      </p:pic>
      <p:pic>
        <p:nvPicPr>
          <p:cNvPr id="8" name="Graphic 7">
            <a:extLst>
              <a:ext uri="{FF2B5EF4-FFF2-40B4-BE49-F238E27FC236}">
                <a16:creationId xmlns:a16="http://schemas.microsoft.com/office/drawing/2014/main" id="{68B32281-43B5-EDE6-2598-2ACF8B575A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4328" y="1698208"/>
            <a:ext cx="1066800" cy="1333500"/>
          </a:xfrm>
          <a:prstGeom prst="rect">
            <a:avLst/>
          </a:prstGeom>
        </p:spPr>
      </p:pic>
    </p:spTree>
    <p:extLst>
      <p:ext uri="{BB962C8B-B14F-4D97-AF65-F5344CB8AC3E}">
        <p14:creationId xmlns:p14="http://schemas.microsoft.com/office/powerpoint/2010/main" val="2611757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311700" y="1173175"/>
            <a:ext cx="8520600" cy="831300"/>
          </a:xfrm>
          <a:prstGeom prst="rect">
            <a:avLst/>
          </a:prstGeom>
        </p:spPr>
        <p:txBody>
          <a:bodyPr spcFirstLastPara="1" vert="horz" wrap="square" lIns="91425" tIns="91425" rIns="91425" bIns="91425" rtlCol="0" anchor="b" anchorCtr="0">
            <a:normAutofit fontScale="90000"/>
          </a:bodyPr>
          <a:lstStyle/>
          <a:p>
            <a:r>
              <a:rPr lang="en" dirty="0"/>
              <a:t>DOPE: Dynamic Ordered Persistence Editing</a:t>
            </a:r>
            <a:endParaRPr dirty="0"/>
          </a:p>
        </p:txBody>
      </p:sp>
      <p:pic>
        <p:nvPicPr>
          <p:cNvPr id="157" name="Google Shape;157;p23"/>
          <p:cNvPicPr preferRelativeResize="0"/>
          <p:nvPr/>
        </p:nvPicPr>
        <p:blipFill>
          <a:blip r:embed="rId3">
            <a:alphaModFix/>
          </a:blip>
          <a:stretch>
            <a:fillRect/>
          </a:stretch>
        </p:blipFill>
        <p:spPr>
          <a:xfrm>
            <a:off x="376450" y="2491627"/>
            <a:ext cx="3971176" cy="2348801"/>
          </a:xfrm>
          <a:prstGeom prst="rect">
            <a:avLst/>
          </a:prstGeom>
          <a:noFill/>
          <a:ln>
            <a:noFill/>
          </a:ln>
        </p:spPr>
      </p:pic>
      <p:pic>
        <p:nvPicPr>
          <p:cNvPr id="158" name="Google Shape;158;p23"/>
          <p:cNvPicPr preferRelativeResize="0"/>
          <p:nvPr/>
        </p:nvPicPr>
        <p:blipFill>
          <a:blip r:embed="rId4">
            <a:alphaModFix/>
          </a:blip>
          <a:stretch>
            <a:fillRect/>
          </a:stretch>
        </p:blipFill>
        <p:spPr>
          <a:xfrm>
            <a:off x="4649625" y="2385475"/>
            <a:ext cx="4265776" cy="2477200"/>
          </a:xfrm>
          <a:prstGeom prst="rect">
            <a:avLst/>
          </a:prstGeom>
          <a:noFill/>
          <a:ln>
            <a:noFill/>
          </a:ln>
        </p:spPr>
      </p:pic>
      <p:pic>
        <p:nvPicPr>
          <p:cNvPr id="159" name="Google Shape;159;p23"/>
          <p:cNvPicPr preferRelativeResize="0"/>
          <p:nvPr/>
        </p:nvPicPr>
        <p:blipFill>
          <a:blip r:embed="rId5">
            <a:alphaModFix/>
          </a:blip>
          <a:stretch>
            <a:fillRect/>
          </a:stretch>
        </p:blipFill>
        <p:spPr>
          <a:xfrm>
            <a:off x="2057238" y="5027000"/>
            <a:ext cx="609600" cy="552450"/>
          </a:xfrm>
          <a:prstGeom prst="rect">
            <a:avLst/>
          </a:prstGeom>
          <a:noFill/>
          <a:ln>
            <a:noFill/>
          </a:ln>
        </p:spPr>
      </p:pic>
      <p:pic>
        <p:nvPicPr>
          <p:cNvPr id="160" name="Google Shape;160;p23"/>
          <p:cNvPicPr preferRelativeResize="0"/>
          <p:nvPr/>
        </p:nvPicPr>
        <p:blipFill>
          <a:blip r:embed="rId6">
            <a:alphaModFix/>
          </a:blip>
          <a:stretch>
            <a:fillRect/>
          </a:stretch>
        </p:blipFill>
        <p:spPr>
          <a:xfrm>
            <a:off x="6487225" y="5015075"/>
            <a:ext cx="590550" cy="571500"/>
          </a:xfrm>
          <a:prstGeom prst="rect">
            <a:avLst/>
          </a:prstGeom>
          <a:noFill/>
          <a:ln>
            <a:noFill/>
          </a:ln>
        </p:spPr>
      </p:pic>
      <p:sp>
        <p:nvSpPr>
          <p:cNvPr id="161" name="Google Shape;161;p23"/>
          <p:cNvSpPr txBox="1"/>
          <p:nvPr/>
        </p:nvSpPr>
        <p:spPr>
          <a:xfrm>
            <a:off x="300250" y="1934050"/>
            <a:ext cx="6873900" cy="492600"/>
          </a:xfrm>
          <a:prstGeom prst="rect">
            <a:avLst/>
          </a:prstGeom>
          <a:noFill/>
          <a:ln>
            <a:noFill/>
          </a:ln>
        </p:spPr>
        <p:txBody>
          <a:bodyPr spcFirstLastPara="1" wrap="square" lIns="91425" tIns="91425" rIns="91425" bIns="91425" anchor="t" anchorCtr="0">
            <a:spAutoFit/>
          </a:bodyPr>
          <a:lstStyle/>
          <a:p>
            <a:r>
              <a:rPr lang="en" sz="2000" b="1" dirty="0">
                <a:latin typeface="Open Sans"/>
                <a:ea typeface="Open Sans"/>
                <a:cs typeface="Open Sans"/>
                <a:sym typeface="Open Sans"/>
              </a:rPr>
              <a:t>Two Critical Point Time Series:</a:t>
            </a:r>
            <a:endParaRPr sz="2000" b="1" dirty="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311700" y="1173175"/>
            <a:ext cx="8520600" cy="831300"/>
          </a:xfrm>
          <a:prstGeom prst="rect">
            <a:avLst/>
          </a:prstGeom>
        </p:spPr>
        <p:txBody>
          <a:bodyPr spcFirstLastPara="1" vert="horz" wrap="square" lIns="91425" tIns="91425" rIns="91425" bIns="91425" rtlCol="0" anchor="b" anchorCtr="0">
            <a:normAutofit fontScale="90000"/>
          </a:bodyPr>
          <a:lstStyle/>
          <a:p>
            <a:r>
              <a:rPr lang="en"/>
              <a:t>DOPE: Dynamic Ordered Persistence Editing</a:t>
            </a:r>
            <a:endParaRPr/>
          </a:p>
        </p:txBody>
      </p:sp>
      <p:pic>
        <p:nvPicPr>
          <p:cNvPr id="167" name="Google Shape;167;p24"/>
          <p:cNvPicPr preferRelativeResize="0"/>
          <p:nvPr/>
        </p:nvPicPr>
        <p:blipFill>
          <a:blip r:embed="rId3">
            <a:alphaModFix/>
          </a:blip>
          <a:stretch>
            <a:fillRect/>
          </a:stretch>
        </p:blipFill>
        <p:spPr>
          <a:xfrm>
            <a:off x="2057238" y="5027000"/>
            <a:ext cx="609600" cy="552450"/>
          </a:xfrm>
          <a:prstGeom prst="rect">
            <a:avLst/>
          </a:prstGeom>
          <a:noFill/>
          <a:ln>
            <a:noFill/>
          </a:ln>
        </p:spPr>
      </p:pic>
      <p:pic>
        <p:nvPicPr>
          <p:cNvPr id="168" name="Google Shape;168;p24"/>
          <p:cNvPicPr preferRelativeResize="0"/>
          <p:nvPr/>
        </p:nvPicPr>
        <p:blipFill>
          <a:blip r:embed="rId4">
            <a:alphaModFix/>
          </a:blip>
          <a:stretch>
            <a:fillRect/>
          </a:stretch>
        </p:blipFill>
        <p:spPr>
          <a:xfrm>
            <a:off x="6487225" y="5015075"/>
            <a:ext cx="590550" cy="571500"/>
          </a:xfrm>
          <a:prstGeom prst="rect">
            <a:avLst/>
          </a:prstGeom>
          <a:noFill/>
          <a:ln>
            <a:noFill/>
          </a:ln>
        </p:spPr>
      </p:pic>
      <p:pic>
        <p:nvPicPr>
          <p:cNvPr id="169" name="Google Shape;169;p24"/>
          <p:cNvPicPr preferRelativeResize="0"/>
          <p:nvPr/>
        </p:nvPicPr>
        <p:blipFill>
          <a:blip r:embed="rId5">
            <a:alphaModFix/>
          </a:blip>
          <a:stretch>
            <a:fillRect/>
          </a:stretch>
        </p:blipFill>
        <p:spPr>
          <a:xfrm>
            <a:off x="4643172" y="2385475"/>
            <a:ext cx="4265763" cy="2477200"/>
          </a:xfrm>
          <a:prstGeom prst="rect">
            <a:avLst/>
          </a:prstGeom>
          <a:noFill/>
          <a:ln>
            <a:noFill/>
          </a:ln>
        </p:spPr>
      </p:pic>
      <p:pic>
        <p:nvPicPr>
          <p:cNvPr id="170" name="Google Shape;170;p24"/>
          <p:cNvPicPr preferRelativeResize="0"/>
          <p:nvPr/>
        </p:nvPicPr>
        <p:blipFill>
          <a:blip r:embed="rId6">
            <a:alphaModFix/>
          </a:blip>
          <a:stretch>
            <a:fillRect/>
          </a:stretch>
        </p:blipFill>
        <p:spPr>
          <a:xfrm>
            <a:off x="376450" y="2505797"/>
            <a:ext cx="3971176" cy="2356878"/>
          </a:xfrm>
          <a:prstGeom prst="rect">
            <a:avLst/>
          </a:prstGeom>
          <a:noFill/>
          <a:ln>
            <a:noFill/>
          </a:ln>
        </p:spPr>
      </p:pic>
      <p:sp>
        <p:nvSpPr>
          <p:cNvPr id="171" name="Google Shape;171;p24"/>
          <p:cNvSpPr txBox="1"/>
          <p:nvPr/>
        </p:nvSpPr>
        <p:spPr>
          <a:xfrm>
            <a:off x="300250" y="1934050"/>
            <a:ext cx="6873900" cy="492600"/>
          </a:xfrm>
          <a:prstGeom prst="rect">
            <a:avLst/>
          </a:prstGeom>
          <a:noFill/>
          <a:ln>
            <a:noFill/>
          </a:ln>
        </p:spPr>
        <p:txBody>
          <a:bodyPr spcFirstLastPara="1" wrap="square" lIns="91425" tIns="91425" rIns="91425" bIns="91425" anchor="t" anchorCtr="0">
            <a:spAutoFit/>
          </a:bodyPr>
          <a:lstStyle/>
          <a:p>
            <a:r>
              <a:rPr lang="en" sz="2000" b="1" dirty="0">
                <a:latin typeface="Open Sans"/>
                <a:ea typeface="Open Sans"/>
                <a:cs typeface="Open Sans"/>
                <a:sym typeface="Open Sans"/>
              </a:rPr>
              <a:t>Edit Operation #1: Deletions of pairs:</a:t>
            </a:r>
            <a:endParaRPr sz="2000" b="1" dirty="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311700" y="1173175"/>
            <a:ext cx="8520600" cy="831300"/>
          </a:xfrm>
          <a:prstGeom prst="rect">
            <a:avLst/>
          </a:prstGeom>
        </p:spPr>
        <p:txBody>
          <a:bodyPr spcFirstLastPara="1" vert="horz" wrap="square" lIns="91425" tIns="91425" rIns="91425" bIns="91425" rtlCol="0" anchor="b" anchorCtr="0">
            <a:normAutofit fontScale="90000"/>
          </a:bodyPr>
          <a:lstStyle/>
          <a:p>
            <a:r>
              <a:rPr lang="en"/>
              <a:t>DOPE: Dynamic Ordered Persistence Editing</a:t>
            </a:r>
            <a:endParaRPr/>
          </a:p>
        </p:txBody>
      </p:sp>
      <p:pic>
        <p:nvPicPr>
          <p:cNvPr id="177" name="Google Shape;177;p25"/>
          <p:cNvPicPr preferRelativeResize="0"/>
          <p:nvPr/>
        </p:nvPicPr>
        <p:blipFill>
          <a:blip r:embed="rId3">
            <a:alphaModFix/>
          </a:blip>
          <a:stretch>
            <a:fillRect/>
          </a:stretch>
        </p:blipFill>
        <p:spPr>
          <a:xfrm>
            <a:off x="2057238" y="5027000"/>
            <a:ext cx="609600" cy="552450"/>
          </a:xfrm>
          <a:prstGeom prst="rect">
            <a:avLst/>
          </a:prstGeom>
          <a:noFill/>
          <a:ln>
            <a:noFill/>
          </a:ln>
        </p:spPr>
      </p:pic>
      <p:pic>
        <p:nvPicPr>
          <p:cNvPr id="178" name="Google Shape;178;p25"/>
          <p:cNvPicPr preferRelativeResize="0"/>
          <p:nvPr/>
        </p:nvPicPr>
        <p:blipFill>
          <a:blip r:embed="rId4">
            <a:alphaModFix/>
          </a:blip>
          <a:stretch>
            <a:fillRect/>
          </a:stretch>
        </p:blipFill>
        <p:spPr>
          <a:xfrm>
            <a:off x="6487225" y="5015075"/>
            <a:ext cx="590550" cy="571500"/>
          </a:xfrm>
          <a:prstGeom prst="rect">
            <a:avLst/>
          </a:prstGeom>
          <a:noFill/>
          <a:ln>
            <a:noFill/>
          </a:ln>
        </p:spPr>
      </p:pic>
      <p:pic>
        <p:nvPicPr>
          <p:cNvPr id="179" name="Google Shape;179;p25"/>
          <p:cNvPicPr preferRelativeResize="0"/>
          <p:nvPr/>
        </p:nvPicPr>
        <p:blipFill>
          <a:blip r:embed="rId5">
            <a:alphaModFix/>
          </a:blip>
          <a:stretch>
            <a:fillRect/>
          </a:stretch>
        </p:blipFill>
        <p:spPr>
          <a:xfrm>
            <a:off x="4643172" y="2385475"/>
            <a:ext cx="4265763" cy="2477200"/>
          </a:xfrm>
          <a:prstGeom prst="rect">
            <a:avLst/>
          </a:prstGeom>
          <a:noFill/>
          <a:ln>
            <a:noFill/>
          </a:ln>
        </p:spPr>
      </p:pic>
      <p:pic>
        <p:nvPicPr>
          <p:cNvPr id="180" name="Google Shape;180;p25"/>
          <p:cNvPicPr preferRelativeResize="0"/>
          <p:nvPr/>
        </p:nvPicPr>
        <p:blipFill>
          <a:blip r:embed="rId6">
            <a:alphaModFix/>
          </a:blip>
          <a:stretch>
            <a:fillRect/>
          </a:stretch>
        </p:blipFill>
        <p:spPr>
          <a:xfrm>
            <a:off x="376450" y="2505797"/>
            <a:ext cx="3971176" cy="2356878"/>
          </a:xfrm>
          <a:prstGeom prst="rect">
            <a:avLst/>
          </a:prstGeom>
          <a:noFill/>
          <a:ln>
            <a:noFill/>
          </a:ln>
        </p:spPr>
      </p:pic>
      <p:pic>
        <p:nvPicPr>
          <p:cNvPr id="181" name="Google Shape;181;p25"/>
          <p:cNvPicPr preferRelativeResize="0"/>
          <p:nvPr/>
        </p:nvPicPr>
        <p:blipFill>
          <a:blip r:embed="rId7">
            <a:alphaModFix/>
          </a:blip>
          <a:stretch>
            <a:fillRect/>
          </a:stretch>
        </p:blipFill>
        <p:spPr>
          <a:xfrm>
            <a:off x="298050" y="3757177"/>
            <a:ext cx="304800" cy="414950"/>
          </a:xfrm>
          <a:prstGeom prst="rect">
            <a:avLst/>
          </a:prstGeom>
          <a:noFill/>
          <a:ln>
            <a:noFill/>
          </a:ln>
        </p:spPr>
      </p:pic>
      <p:pic>
        <p:nvPicPr>
          <p:cNvPr id="182" name="Google Shape;182;p25"/>
          <p:cNvPicPr preferRelativeResize="0"/>
          <p:nvPr/>
        </p:nvPicPr>
        <p:blipFill>
          <a:blip r:embed="rId8">
            <a:alphaModFix/>
          </a:blip>
          <a:stretch>
            <a:fillRect/>
          </a:stretch>
        </p:blipFill>
        <p:spPr>
          <a:xfrm>
            <a:off x="4213718" y="3757176"/>
            <a:ext cx="258532" cy="586665"/>
          </a:xfrm>
          <a:prstGeom prst="rect">
            <a:avLst/>
          </a:prstGeom>
          <a:noFill/>
          <a:ln>
            <a:noFill/>
          </a:ln>
        </p:spPr>
      </p:pic>
      <p:pic>
        <p:nvPicPr>
          <p:cNvPr id="183" name="Google Shape;183;p25"/>
          <p:cNvPicPr preferRelativeResize="0"/>
          <p:nvPr/>
        </p:nvPicPr>
        <p:blipFill>
          <a:blip r:embed="rId7">
            <a:alphaModFix/>
          </a:blip>
          <a:stretch>
            <a:fillRect/>
          </a:stretch>
        </p:blipFill>
        <p:spPr>
          <a:xfrm>
            <a:off x="8539975" y="3629137"/>
            <a:ext cx="304800" cy="340125"/>
          </a:xfrm>
          <a:prstGeom prst="rect">
            <a:avLst/>
          </a:prstGeom>
          <a:noFill/>
          <a:ln>
            <a:noFill/>
          </a:ln>
        </p:spPr>
      </p:pic>
      <p:sp>
        <p:nvSpPr>
          <p:cNvPr id="184" name="Google Shape;184;p25"/>
          <p:cNvSpPr txBox="1"/>
          <p:nvPr/>
        </p:nvSpPr>
        <p:spPr>
          <a:xfrm>
            <a:off x="300250" y="1934050"/>
            <a:ext cx="6873900" cy="492600"/>
          </a:xfrm>
          <a:prstGeom prst="rect">
            <a:avLst/>
          </a:prstGeom>
          <a:noFill/>
          <a:ln>
            <a:noFill/>
          </a:ln>
        </p:spPr>
        <p:txBody>
          <a:bodyPr spcFirstLastPara="1" wrap="square" lIns="91425" tIns="91425" rIns="91425" bIns="91425" anchor="t" anchorCtr="0">
            <a:spAutoFit/>
          </a:bodyPr>
          <a:lstStyle/>
          <a:p>
            <a:r>
              <a:rPr lang="en" sz="2000" b="1" dirty="0">
                <a:latin typeface="Open Sans"/>
                <a:ea typeface="Open Sans"/>
                <a:cs typeface="Open Sans"/>
                <a:sym typeface="Open Sans"/>
              </a:rPr>
              <a:t>Edit Operation #1: Deletions of pairs:</a:t>
            </a:r>
            <a:endParaRPr sz="2000" b="1" dirty="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title"/>
          </p:nvPr>
        </p:nvSpPr>
        <p:spPr>
          <a:xfrm>
            <a:off x="311700" y="1173175"/>
            <a:ext cx="8520600" cy="831300"/>
          </a:xfrm>
          <a:prstGeom prst="rect">
            <a:avLst/>
          </a:prstGeom>
        </p:spPr>
        <p:txBody>
          <a:bodyPr spcFirstLastPara="1" vert="horz" wrap="square" lIns="91425" tIns="91425" rIns="91425" bIns="91425" rtlCol="0" anchor="b" anchorCtr="0">
            <a:normAutofit fontScale="90000"/>
          </a:bodyPr>
          <a:lstStyle/>
          <a:p>
            <a:r>
              <a:rPr lang="en"/>
              <a:t>DOPE: Dynamic Ordered Persistence Editing</a:t>
            </a:r>
            <a:endParaRPr/>
          </a:p>
        </p:txBody>
      </p:sp>
      <p:pic>
        <p:nvPicPr>
          <p:cNvPr id="190" name="Google Shape;190;p26"/>
          <p:cNvPicPr preferRelativeResize="0"/>
          <p:nvPr/>
        </p:nvPicPr>
        <p:blipFill>
          <a:blip r:embed="rId3">
            <a:alphaModFix/>
          </a:blip>
          <a:stretch>
            <a:fillRect/>
          </a:stretch>
        </p:blipFill>
        <p:spPr>
          <a:xfrm>
            <a:off x="315188" y="3955675"/>
            <a:ext cx="609600" cy="552450"/>
          </a:xfrm>
          <a:prstGeom prst="rect">
            <a:avLst/>
          </a:prstGeom>
          <a:noFill/>
          <a:ln>
            <a:noFill/>
          </a:ln>
        </p:spPr>
      </p:pic>
      <p:pic>
        <p:nvPicPr>
          <p:cNvPr id="191" name="Google Shape;191;p26"/>
          <p:cNvPicPr preferRelativeResize="0"/>
          <p:nvPr/>
        </p:nvPicPr>
        <p:blipFill>
          <a:blip r:embed="rId4">
            <a:alphaModFix/>
          </a:blip>
          <a:stretch>
            <a:fillRect/>
          </a:stretch>
        </p:blipFill>
        <p:spPr>
          <a:xfrm>
            <a:off x="8066475" y="3936625"/>
            <a:ext cx="590550" cy="571500"/>
          </a:xfrm>
          <a:prstGeom prst="rect">
            <a:avLst/>
          </a:prstGeom>
          <a:noFill/>
          <a:ln>
            <a:noFill/>
          </a:ln>
        </p:spPr>
      </p:pic>
      <p:cxnSp>
        <p:nvCxnSpPr>
          <p:cNvPr id="192" name="Google Shape;192;p26"/>
          <p:cNvCxnSpPr/>
          <p:nvPr/>
        </p:nvCxnSpPr>
        <p:spPr>
          <a:xfrm>
            <a:off x="2552470" y="3870725"/>
            <a:ext cx="0" cy="620700"/>
          </a:xfrm>
          <a:prstGeom prst="straightConnector1">
            <a:avLst/>
          </a:prstGeom>
          <a:noFill/>
          <a:ln w="38100" cap="flat" cmpd="sng">
            <a:solidFill>
              <a:schemeClr val="lt2"/>
            </a:solidFill>
            <a:prstDash val="solid"/>
            <a:round/>
            <a:headEnd type="none" w="med" len="med"/>
            <a:tailEnd type="triangle" w="med" len="med"/>
          </a:ln>
        </p:spPr>
      </p:cxnSp>
      <p:cxnSp>
        <p:nvCxnSpPr>
          <p:cNvPr id="193" name="Google Shape;193;p26"/>
          <p:cNvCxnSpPr/>
          <p:nvPr/>
        </p:nvCxnSpPr>
        <p:spPr>
          <a:xfrm>
            <a:off x="6630713" y="3946925"/>
            <a:ext cx="0" cy="620700"/>
          </a:xfrm>
          <a:prstGeom prst="straightConnector1">
            <a:avLst/>
          </a:prstGeom>
          <a:noFill/>
          <a:ln w="38100" cap="flat" cmpd="sng">
            <a:solidFill>
              <a:schemeClr val="lt2"/>
            </a:solidFill>
            <a:prstDash val="solid"/>
            <a:round/>
            <a:headEnd type="none" w="med" len="med"/>
            <a:tailEnd type="triangle" w="med" len="med"/>
          </a:ln>
        </p:spPr>
      </p:cxnSp>
      <p:pic>
        <p:nvPicPr>
          <p:cNvPr id="194" name="Google Shape;194;p26"/>
          <p:cNvPicPr preferRelativeResize="0"/>
          <p:nvPr/>
        </p:nvPicPr>
        <p:blipFill>
          <a:blip r:embed="rId5">
            <a:alphaModFix/>
          </a:blip>
          <a:stretch>
            <a:fillRect/>
          </a:stretch>
        </p:blipFill>
        <p:spPr>
          <a:xfrm>
            <a:off x="448900" y="1813926"/>
            <a:ext cx="3859226" cy="2290425"/>
          </a:xfrm>
          <a:prstGeom prst="rect">
            <a:avLst/>
          </a:prstGeom>
          <a:noFill/>
          <a:ln>
            <a:noFill/>
          </a:ln>
        </p:spPr>
      </p:pic>
      <p:pic>
        <p:nvPicPr>
          <p:cNvPr id="195" name="Google Shape;195;p26"/>
          <p:cNvPicPr preferRelativeResize="0"/>
          <p:nvPr/>
        </p:nvPicPr>
        <p:blipFill>
          <a:blip r:embed="rId6">
            <a:alphaModFix/>
          </a:blip>
          <a:stretch>
            <a:fillRect/>
          </a:stretch>
        </p:blipFill>
        <p:spPr>
          <a:xfrm>
            <a:off x="4727251" y="1737725"/>
            <a:ext cx="3782209" cy="2196400"/>
          </a:xfrm>
          <a:prstGeom prst="rect">
            <a:avLst/>
          </a:prstGeom>
          <a:noFill/>
          <a:ln>
            <a:noFill/>
          </a:ln>
        </p:spPr>
      </p:pic>
      <p:pic>
        <p:nvPicPr>
          <p:cNvPr id="196" name="Google Shape;196;p26"/>
          <p:cNvPicPr preferRelativeResize="0"/>
          <p:nvPr/>
        </p:nvPicPr>
        <p:blipFill>
          <a:blip r:embed="rId7">
            <a:alphaModFix/>
          </a:blip>
          <a:stretch>
            <a:fillRect/>
          </a:stretch>
        </p:blipFill>
        <p:spPr>
          <a:xfrm>
            <a:off x="1034800" y="3705526"/>
            <a:ext cx="2719976" cy="2066625"/>
          </a:xfrm>
          <a:prstGeom prst="rect">
            <a:avLst/>
          </a:prstGeom>
          <a:noFill/>
          <a:ln>
            <a:noFill/>
          </a:ln>
        </p:spPr>
      </p:pic>
      <p:pic>
        <p:nvPicPr>
          <p:cNvPr id="197" name="Google Shape;197;p26"/>
          <p:cNvPicPr preferRelativeResize="0"/>
          <p:nvPr/>
        </p:nvPicPr>
        <p:blipFill>
          <a:blip r:embed="rId8">
            <a:alphaModFix/>
          </a:blip>
          <a:stretch>
            <a:fillRect/>
          </a:stretch>
        </p:blipFill>
        <p:spPr>
          <a:xfrm>
            <a:off x="5002100" y="3870726"/>
            <a:ext cx="3442782" cy="1985925"/>
          </a:xfrm>
          <a:prstGeom prst="rect">
            <a:avLst/>
          </a:prstGeom>
          <a:noFill/>
          <a:ln>
            <a:noFill/>
          </a:ln>
        </p:spPr>
      </p:pic>
      <p:sp>
        <p:nvSpPr>
          <p:cNvPr id="198" name="Google Shape;198;p26"/>
          <p:cNvSpPr txBox="1"/>
          <p:nvPr/>
        </p:nvSpPr>
        <p:spPr>
          <a:xfrm>
            <a:off x="317826" y="1932200"/>
            <a:ext cx="6873900" cy="492600"/>
          </a:xfrm>
          <a:prstGeom prst="rect">
            <a:avLst/>
          </a:prstGeom>
          <a:noFill/>
          <a:ln>
            <a:noFill/>
          </a:ln>
        </p:spPr>
        <p:txBody>
          <a:bodyPr spcFirstLastPara="1" wrap="square" lIns="91425" tIns="91425" rIns="91425" bIns="91425" anchor="t" anchorCtr="0">
            <a:spAutoFit/>
          </a:bodyPr>
          <a:lstStyle/>
          <a:p>
            <a:r>
              <a:rPr lang="en" sz="2000" b="1" dirty="0">
                <a:latin typeface="Open Sans"/>
                <a:ea typeface="Open Sans"/>
                <a:cs typeface="Open Sans"/>
                <a:sym typeface="Open Sans"/>
              </a:rPr>
              <a:t>Deletions:</a:t>
            </a:r>
            <a:endParaRPr sz="2000" b="1" dirty="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311700" y="1173175"/>
            <a:ext cx="8520600" cy="831300"/>
          </a:xfrm>
          <a:prstGeom prst="rect">
            <a:avLst/>
          </a:prstGeom>
        </p:spPr>
        <p:txBody>
          <a:bodyPr spcFirstLastPara="1" vert="horz" wrap="square" lIns="91425" tIns="91425" rIns="91425" bIns="91425" rtlCol="0" anchor="b" anchorCtr="0">
            <a:normAutofit fontScale="90000"/>
          </a:bodyPr>
          <a:lstStyle/>
          <a:p>
            <a:r>
              <a:rPr lang="en"/>
              <a:t>DOPE: Dynamic Ordered Persistence Editing</a:t>
            </a:r>
            <a:endParaRPr/>
          </a:p>
        </p:txBody>
      </p:sp>
      <p:pic>
        <p:nvPicPr>
          <p:cNvPr id="204" name="Google Shape;204;p27"/>
          <p:cNvPicPr preferRelativeResize="0"/>
          <p:nvPr/>
        </p:nvPicPr>
        <p:blipFill>
          <a:blip r:embed="rId3">
            <a:alphaModFix/>
          </a:blip>
          <a:stretch>
            <a:fillRect/>
          </a:stretch>
        </p:blipFill>
        <p:spPr>
          <a:xfrm>
            <a:off x="791438" y="3955675"/>
            <a:ext cx="609600" cy="552450"/>
          </a:xfrm>
          <a:prstGeom prst="rect">
            <a:avLst/>
          </a:prstGeom>
          <a:noFill/>
          <a:ln>
            <a:noFill/>
          </a:ln>
        </p:spPr>
      </p:pic>
      <p:pic>
        <p:nvPicPr>
          <p:cNvPr id="205" name="Google Shape;205;p27"/>
          <p:cNvPicPr preferRelativeResize="0"/>
          <p:nvPr/>
        </p:nvPicPr>
        <p:blipFill>
          <a:blip r:embed="rId4">
            <a:alphaModFix/>
          </a:blip>
          <a:stretch>
            <a:fillRect/>
          </a:stretch>
        </p:blipFill>
        <p:spPr>
          <a:xfrm>
            <a:off x="7847400" y="3946150"/>
            <a:ext cx="590550" cy="571500"/>
          </a:xfrm>
          <a:prstGeom prst="rect">
            <a:avLst/>
          </a:prstGeom>
          <a:noFill/>
          <a:ln>
            <a:noFill/>
          </a:ln>
        </p:spPr>
      </p:pic>
      <p:pic>
        <p:nvPicPr>
          <p:cNvPr id="206" name="Google Shape;206;p27"/>
          <p:cNvPicPr preferRelativeResize="0"/>
          <p:nvPr/>
        </p:nvPicPr>
        <p:blipFill>
          <a:blip r:embed="rId5">
            <a:alphaModFix/>
          </a:blip>
          <a:stretch>
            <a:fillRect/>
          </a:stretch>
        </p:blipFill>
        <p:spPr>
          <a:xfrm>
            <a:off x="1592564" y="2004476"/>
            <a:ext cx="5872801" cy="3691475"/>
          </a:xfrm>
          <a:prstGeom prst="rect">
            <a:avLst/>
          </a:prstGeom>
          <a:noFill/>
          <a:ln>
            <a:noFill/>
          </a:ln>
        </p:spPr>
      </p:pic>
      <p:sp>
        <p:nvSpPr>
          <p:cNvPr id="207" name="Google Shape;207;p27"/>
          <p:cNvSpPr txBox="1"/>
          <p:nvPr/>
        </p:nvSpPr>
        <p:spPr>
          <a:xfrm>
            <a:off x="300250" y="1934050"/>
            <a:ext cx="6873900" cy="1107965"/>
          </a:xfrm>
          <a:prstGeom prst="rect">
            <a:avLst/>
          </a:prstGeom>
          <a:noFill/>
          <a:ln>
            <a:noFill/>
          </a:ln>
        </p:spPr>
        <p:txBody>
          <a:bodyPr spcFirstLastPara="1" wrap="square" lIns="91425" tIns="91425" rIns="91425" bIns="91425" anchor="t" anchorCtr="0">
            <a:spAutoFit/>
          </a:bodyPr>
          <a:lstStyle/>
          <a:p>
            <a:r>
              <a:rPr lang="en" sz="2000" b="1" dirty="0">
                <a:latin typeface="Open Sans"/>
                <a:ea typeface="Open Sans"/>
                <a:cs typeface="Open Sans"/>
                <a:sym typeface="Open Sans"/>
              </a:rPr>
              <a:t>Edit Operation #2:</a:t>
            </a:r>
          </a:p>
          <a:p>
            <a:r>
              <a:rPr lang="en" sz="2000" b="1" dirty="0">
                <a:latin typeface="Open Sans"/>
                <a:ea typeface="Open Sans"/>
                <a:cs typeface="Open Sans"/>
                <a:sym typeface="Open Sans"/>
              </a:rPr>
              <a:t>Match remaining </a:t>
            </a:r>
            <a:endParaRPr sz="2000" b="1" dirty="0">
              <a:latin typeface="Open Sans"/>
              <a:ea typeface="Open Sans"/>
              <a:cs typeface="Open Sans"/>
              <a:sym typeface="Open Sans"/>
            </a:endParaRPr>
          </a:p>
          <a:p>
            <a:r>
              <a:rPr lang="en" sz="2000" b="1" dirty="0">
                <a:latin typeface="Open Sans"/>
                <a:ea typeface="Open Sans"/>
                <a:cs typeface="Open Sans"/>
                <a:sym typeface="Open Sans"/>
              </a:rPr>
              <a:t>points:</a:t>
            </a:r>
            <a:endParaRPr sz="2000" b="1" dirty="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21C9AC-B4CE-5F7D-8CF4-47FB772A0FFA}"/>
              </a:ext>
            </a:extLst>
          </p:cNvPr>
          <p:cNvPicPr>
            <a:picLocks noChangeAspect="1"/>
          </p:cNvPicPr>
          <p:nvPr/>
        </p:nvPicPr>
        <p:blipFill>
          <a:blip r:embed="rId3"/>
          <a:stretch>
            <a:fillRect/>
          </a:stretch>
        </p:blipFill>
        <p:spPr>
          <a:xfrm>
            <a:off x="727836" y="4747937"/>
            <a:ext cx="6493920" cy="535310"/>
          </a:xfrm>
          <a:prstGeom prst="rect">
            <a:avLst/>
          </a:prstGeom>
        </p:spPr>
      </p:pic>
      <p:sp>
        <p:nvSpPr>
          <p:cNvPr id="2" name="Title 1">
            <a:extLst>
              <a:ext uri="{FF2B5EF4-FFF2-40B4-BE49-F238E27FC236}">
                <a16:creationId xmlns:a16="http://schemas.microsoft.com/office/drawing/2014/main" id="{4A292BDC-EE47-E003-920F-B643B4398D40}"/>
              </a:ext>
            </a:extLst>
          </p:cNvPr>
          <p:cNvSpPr>
            <a:spLocks noGrp="1"/>
          </p:cNvSpPr>
          <p:nvPr>
            <p:ph type="title"/>
          </p:nvPr>
        </p:nvSpPr>
        <p:spPr/>
        <p:txBody>
          <a:bodyPr/>
          <a:lstStyle/>
          <a:p>
            <a:r>
              <a:rPr lang="en-US" dirty="0"/>
              <a:t>Merge trees / </a:t>
            </a:r>
            <a:r>
              <a:rPr lang="en-US" dirty="0" err="1"/>
              <a:t>Sublevelset</a:t>
            </a:r>
            <a:r>
              <a:rPr lang="en-US" dirty="0"/>
              <a:t> filtrations</a:t>
            </a:r>
          </a:p>
        </p:txBody>
      </p:sp>
      <p:sp>
        <p:nvSpPr>
          <p:cNvPr id="3" name="Content Placeholder 2">
            <a:extLst>
              <a:ext uri="{FF2B5EF4-FFF2-40B4-BE49-F238E27FC236}">
                <a16:creationId xmlns:a16="http://schemas.microsoft.com/office/drawing/2014/main" id="{C4B57746-C2CA-F74A-2205-BC84B3B7392B}"/>
              </a:ext>
            </a:extLst>
          </p:cNvPr>
          <p:cNvSpPr>
            <a:spLocks noGrp="1"/>
          </p:cNvSpPr>
          <p:nvPr>
            <p:ph idx="1"/>
          </p:nvPr>
        </p:nvSpPr>
        <p:spPr>
          <a:xfrm>
            <a:off x="595036" y="5306066"/>
            <a:ext cx="8369854" cy="806471"/>
          </a:xfrm>
        </p:spPr>
        <p:txBody>
          <a:bodyPr>
            <a:normAutofit/>
          </a:bodyPr>
          <a:lstStyle/>
          <a:p>
            <a:r>
              <a:rPr lang="en-US" dirty="0"/>
              <a:t>Equivalence relation (x</a:t>
            </a:r>
            <a:r>
              <a:rPr lang="en-US" baseline="-25000" dirty="0"/>
              <a:t>1</a:t>
            </a:r>
            <a:r>
              <a:rPr lang="en-US" dirty="0"/>
              <a:t>, y) ~ (x</a:t>
            </a:r>
            <a:r>
              <a:rPr lang="en-US" baseline="-25000" dirty="0"/>
              <a:t>2</a:t>
            </a:r>
            <a:r>
              <a:rPr lang="en-US" dirty="0"/>
              <a:t>, y) </a:t>
            </a:r>
            <a:r>
              <a:rPr lang="en-US" dirty="0" err="1"/>
              <a:t>iff</a:t>
            </a:r>
            <a:r>
              <a:rPr lang="en-US" dirty="0"/>
              <a:t>  (x</a:t>
            </a:r>
            <a:r>
              <a:rPr lang="en-US" baseline="-25000" dirty="0"/>
              <a:t>1</a:t>
            </a:r>
            <a:r>
              <a:rPr lang="en-US" dirty="0"/>
              <a:t>, y) is path connected to (x</a:t>
            </a:r>
            <a:r>
              <a:rPr lang="en-US" baseline="-25000" dirty="0"/>
              <a:t>2</a:t>
            </a:r>
            <a:r>
              <a:rPr lang="en-US" dirty="0"/>
              <a:t>, y) in S</a:t>
            </a:r>
            <a:r>
              <a:rPr lang="en-US" baseline="-25000" dirty="0"/>
              <a:t>f</a:t>
            </a:r>
            <a:r>
              <a:rPr lang="en-US" dirty="0"/>
              <a:t>(t)</a:t>
            </a:r>
          </a:p>
        </p:txBody>
      </p:sp>
      <p:pic>
        <p:nvPicPr>
          <p:cNvPr id="4" name="Graphic 4">
            <a:extLst>
              <a:ext uri="{FF2B5EF4-FFF2-40B4-BE49-F238E27FC236}">
                <a16:creationId xmlns:a16="http://schemas.microsoft.com/office/drawing/2014/main" id="{5E934DAD-6724-E418-A4D3-036AFCBCC3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854" y="1639983"/>
            <a:ext cx="7657186" cy="2987546"/>
          </a:xfrm>
          <a:prstGeom prst="rect">
            <a:avLst/>
          </a:prstGeom>
        </p:spPr>
      </p:pic>
    </p:spTree>
    <p:extLst>
      <p:ext uri="{BB962C8B-B14F-4D97-AF65-F5344CB8AC3E}">
        <p14:creationId xmlns:p14="http://schemas.microsoft.com/office/powerpoint/2010/main" val="161957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8"/>
          <p:cNvSpPr txBox="1">
            <a:spLocks noGrp="1"/>
          </p:cNvSpPr>
          <p:nvPr>
            <p:ph type="title"/>
          </p:nvPr>
        </p:nvSpPr>
        <p:spPr>
          <a:xfrm>
            <a:off x="311700" y="1173175"/>
            <a:ext cx="8520600" cy="831300"/>
          </a:xfrm>
          <a:prstGeom prst="rect">
            <a:avLst/>
          </a:prstGeom>
        </p:spPr>
        <p:txBody>
          <a:bodyPr spcFirstLastPara="1" vert="horz" wrap="square" lIns="91425" tIns="91425" rIns="91425" bIns="91425" rtlCol="0" anchor="b" anchorCtr="0">
            <a:normAutofit fontScale="90000"/>
          </a:bodyPr>
          <a:lstStyle/>
          <a:p>
            <a:r>
              <a:rPr lang="en"/>
              <a:t>DOPE: Dynamic Ordered Persistence Editing</a:t>
            </a:r>
            <a:endParaRPr/>
          </a:p>
        </p:txBody>
      </p:sp>
      <p:grpSp>
        <p:nvGrpSpPr>
          <p:cNvPr id="213" name="Google Shape;213;p28"/>
          <p:cNvGrpSpPr/>
          <p:nvPr/>
        </p:nvGrpSpPr>
        <p:grpSpPr>
          <a:xfrm>
            <a:off x="341540" y="2646074"/>
            <a:ext cx="2698439" cy="1441389"/>
            <a:chOff x="1007300" y="1147225"/>
            <a:chExt cx="2856700" cy="1525925"/>
          </a:xfrm>
        </p:grpSpPr>
        <p:pic>
          <p:nvPicPr>
            <p:cNvPr id="214" name="Google Shape;214;p28"/>
            <p:cNvPicPr preferRelativeResize="0"/>
            <p:nvPr/>
          </p:nvPicPr>
          <p:blipFill>
            <a:blip r:embed="rId3">
              <a:alphaModFix/>
            </a:blip>
            <a:stretch>
              <a:fillRect/>
            </a:stretch>
          </p:blipFill>
          <p:spPr>
            <a:xfrm>
              <a:off x="1162895" y="1147225"/>
              <a:ext cx="2571084" cy="1525925"/>
            </a:xfrm>
            <a:prstGeom prst="rect">
              <a:avLst/>
            </a:prstGeom>
            <a:noFill/>
            <a:ln>
              <a:noFill/>
            </a:ln>
          </p:spPr>
        </p:pic>
        <p:pic>
          <p:nvPicPr>
            <p:cNvPr id="215" name="Google Shape;215;p28"/>
            <p:cNvPicPr preferRelativeResize="0"/>
            <p:nvPr/>
          </p:nvPicPr>
          <p:blipFill>
            <a:blip r:embed="rId4">
              <a:alphaModFix/>
            </a:blip>
            <a:stretch>
              <a:fillRect/>
            </a:stretch>
          </p:blipFill>
          <p:spPr>
            <a:xfrm>
              <a:off x="1007300" y="1957412"/>
              <a:ext cx="197339" cy="268653"/>
            </a:xfrm>
            <a:prstGeom prst="rect">
              <a:avLst/>
            </a:prstGeom>
            <a:noFill/>
            <a:ln>
              <a:noFill/>
            </a:ln>
          </p:spPr>
        </p:pic>
        <p:pic>
          <p:nvPicPr>
            <p:cNvPr id="216" name="Google Shape;216;p28"/>
            <p:cNvPicPr preferRelativeResize="0"/>
            <p:nvPr/>
          </p:nvPicPr>
          <p:blipFill>
            <a:blip r:embed="rId5">
              <a:alphaModFix/>
            </a:blip>
            <a:stretch>
              <a:fillRect/>
            </a:stretch>
          </p:blipFill>
          <p:spPr>
            <a:xfrm>
              <a:off x="3696617" y="1957411"/>
              <a:ext cx="167383" cy="379827"/>
            </a:xfrm>
            <a:prstGeom prst="rect">
              <a:avLst/>
            </a:prstGeom>
            <a:noFill/>
            <a:ln>
              <a:noFill/>
            </a:ln>
          </p:spPr>
        </p:pic>
      </p:grpSp>
      <p:grpSp>
        <p:nvGrpSpPr>
          <p:cNvPr id="217" name="Google Shape;217;p28"/>
          <p:cNvGrpSpPr/>
          <p:nvPr/>
        </p:nvGrpSpPr>
        <p:grpSpPr>
          <a:xfrm>
            <a:off x="3568732" y="2646052"/>
            <a:ext cx="2445613" cy="1441435"/>
            <a:chOff x="1540373" y="3147425"/>
            <a:chExt cx="2256933" cy="1281276"/>
          </a:xfrm>
        </p:grpSpPr>
        <p:pic>
          <p:nvPicPr>
            <p:cNvPr id="218" name="Google Shape;218;p28"/>
            <p:cNvPicPr preferRelativeResize="0"/>
            <p:nvPr/>
          </p:nvPicPr>
          <p:blipFill>
            <a:blip r:embed="rId6">
              <a:alphaModFix/>
            </a:blip>
            <a:stretch>
              <a:fillRect/>
            </a:stretch>
          </p:blipFill>
          <p:spPr>
            <a:xfrm>
              <a:off x="1540373" y="3147425"/>
              <a:ext cx="2206366" cy="1281276"/>
            </a:xfrm>
            <a:prstGeom prst="rect">
              <a:avLst/>
            </a:prstGeom>
            <a:noFill/>
            <a:ln>
              <a:noFill/>
            </a:ln>
          </p:spPr>
        </p:pic>
        <p:pic>
          <p:nvPicPr>
            <p:cNvPr id="219" name="Google Shape;219;p28"/>
            <p:cNvPicPr preferRelativeResize="0"/>
            <p:nvPr/>
          </p:nvPicPr>
          <p:blipFill>
            <a:blip r:embed="rId4">
              <a:alphaModFix/>
            </a:blip>
            <a:stretch>
              <a:fillRect/>
            </a:stretch>
          </p:blipFill>
          <p:spPr>
            <a:xfrm>
              <a:off x="3639656" y="3790680"/>
              <a:ext cx="157651" cy="175922"/>
            </a:xfrm>
            <a:prstGeom prst="rect">
              <a:avLst/>
            </a:prstGeom>
            <a:noFill/>
            <a:ln>
              <a:noFill/>
            </a:ln>
          </p:spPr>
        </p:pic>
      </p:grpSp>
      <p:sp>
        <p:nvSpPr>
          <p:cNvPr id="220" name="Google Shape;220;p28"/>
          <p:cNvSpPr txBox="1"/>
          <p:nvPr/>
        </p:nvSpPr>
        <p:spPr>
          <a:xfrm>
            <a:off x="745863" y="4457576"/>
            <a:ext cx="6873900" cy="461635"/>
          </a:xfrm>
          <a:prstGeom prst="rect">
            <a:avLst/>
          </a:prstGeom>
          <a:noFill/>
          <a:ln>
            <a:noFill/>
          </a:ln>
        </p:spPr>
        <p:txBody>
          <a:bodyPr spcFirstLastPara="1" wrap="square" lIns="91425" tIns="91425" rIns="91425" bIns="91425" anchor="t" anchorCtr="0">
            <a:spAutoFit/>
          </a:bodyPr>
          <a:lstStyle/>
          <a:p>
            <a:endParaRPr>
              <a:latin typeface="Open Sans"/>
              <a:ea typeface="Open Sans"/>
              <a:cs typeface="Open Sans"/>
              <a:sym typeface="Open Sans"/>
            </a:endParaRPr>
          </a:p>
        </p:txBody>
      </p:sp>
      <p:pic>
        <p:nvPicPr>
          <p:cNvPr id="221" name="Google Shape;221;p28"/>
          <p:cNvPicPr preferRelativeResize="0"/>
          <p:nvPr/>
        </p:nvPicPr>
        <p:blipFill>
          <a:blip r:embed="rId7">
            <a:alphaModFix/>
          </a:blip>
          <a:stretch>
            <a:fillRect/>
          </a:stretch>
        </p:blipFill>
        <p:spPr>
          <a:xfrm>
            <a:off x="806951" y="4254689"/>
            <a:ext cx="1767625" cy="482075"/>
          </a:xfrm>
          <a:prstGeom prst="rect">
            <a:avLst/>
          </a:prstGeom>
          <a:noFill/>
          <a:ln>
            <a:noFill/>
          </a:ln>
        </p:spPr>
      </p:pic>
      <p:pic>
        <p:nvPicPr>
          <p:cNvPr id="222" name="Google Shape;222;p28"/>
          <p:cNvPicPr preferRelativeResize="0"/>
          <p:nvPr/>
        </p:nvPicPr>
        <p:blipFill>
          <a:blip r:embed="rId8">
            <a:alphaModFix/>
          </a:blip>
          <a:stretch>
            <a:fillRect/>
          </a:stretch>
        </p:blipFill>
        <p:spPr>
          <a:xfrm>
            <a:off x="3851486" y="4261301"/>
            <a:ext cx="1880092" cy="482075"/>
          </a:xfrm>
          <a:prstGeom prst="rect">
            <a:avLst/>
          </a:prstGeom>
          <a:noFill/>
          <a:ln>
            <a:noFill/>
          </a:ln>
        </p:spPr>
      </p:pic>
      <p:pic>
        <p:nvPicPr>
          <p:cNvPr id="223" name="Google Shape;223;p28"/>
          <p:cNvPicPr preferRelativeResize="0"/>
          <p:nvPr/>
        </p:nvPicPr>
        <p:blipFill>
          <a:blip r:embed="rId9">
            <a:alphaModFix/>
          </a:blip>
          <a:stretch>
            <a:fillRect/>
          </a:stretch>
        </p:blipFill>
        <p:spPr>
          <a:xfrm>
            <a:off x="6788964" y="4298528"/>
            <a:ext cx="1767625" cy="531858"/>
          </a:xfrm>
          <a:prstGeom prst="rect">
            <a:avLst/>
          </a:prstGeom>
          <a:noFill/>
          <a:ln>
            <a:noFill/>
          </a:ln>
        </p:spPr>
      </p:pic>
      <p:pic>
        <p:nvPicPr>
          <p:cNvPr id="224" name="Google Shape;224;p28"/>
          <p:cNvPicPr preferRelativeResize="0"/>
          <p:nvPr/>
        </p:nvPicPr>
        <p:blipFill>
          <a:blip r:embed="rId10">
            <a:alphaModFix/>
          </a:blip>
          <a:stretch>
            <a:fillRect/>
          </a:stretch>
        </p:blipFill>
        <p:spPr>
          <a:xfrm>
            <a:off x="3042181" y="4171875"/>
            <a:ext cx="514350" cy="571500"/>
          </a:xfrm>
          <a:prstGeom prst="rect">
            <a:avLst/>
          </a:prstGeom>
          <a:noFill/>
          <a:ln>
            <a:noFill/>
          </a:ln>
        </p:spPr>
      </p:pic>
      <p:pic>
        <p:nvPicPr>
          <p:cNvPr id="225" name="Google Shape;225;p28"/>
          <p:cNvPicPr preferRelativeResize="0"/>
          <p:nvPr/>
        </p:nvPicPr>
        <p:blipFill>
          <a:blip r:embed="rId10">
            <a:alphaModFix/>
          </a:blip>
          <a:stretch>
            <a:fillRect/>
          </a:stretch>
        </p:blipFill>
        <p:spPr>
          <a:xfrm>
            <a:off x="5963231" y="4209975"/>
            <a:ext cx="514350" cy="571500"/>
          </a:xfrm>
          <a:prstGeom prst="rect">
            <a:avLst/>
          </a:prstGeom>
          <a:noFill/>
          <a:ln>
            <a:noFill/>
          </a:ln>
        </p:spPr>
      </p:pic>
      <p:pic>
        <p:nvPicPr>
          <p:cNvPr id="226" name="Google Shape;226;p28"/>
          <p:cNvPicPr preferRelativeResize="0"/>
          <p:nvPr/>
        </p:nvPicPr>
        <p:blipFill>
          <a:blip r:embed="rId11">
            <a:alphaModFix/>
          </a:blip>
          <a:stretch>
            <a:fillRect/>
          </a:stretch>
        </p:blipFill>
        <p:spPr>
          <a:xfrm>
            <a:off x="401225" y="2161650"/>
            <a:ext cx="3933276" cy="571500"/>
          </a:xfrm>
          <a:prstGeom prst="rect">
            <a:avLst/>
          </a:prstGeom>
          <a:noFill/>
          <a:ln>
            <a:noFill/>
          </a:ln>
        </p:spPr>
      </p:pic>
      <p:pic>
        <p:nvPicPr>
          <p:cNvPr id="227" name="Google Shape;227;p28"/>
          <p:cNvPicPr preferRelativeResize="0"/>
          <p:nvPr/>
        </p:nvPicPr>
        <p:blipFill>
          <a:blip r:embed="rId12">
            <a:alphaModFix/>
          </a:blip>
          <a:stretch>
            <a:fillRect/>
          </a:stretch>
        </p:blipFill>
        <p:spPr>
          <a:xfrm>
            <a:off x="510151" y="4903975"/>
            <a:ext cx="8123675" cy="730700"/>
          </a:xfrm>
          <a:prstGeom prst="rect">
            <a:avLst/>
          </a:prstGeom>
          <a:noFill/>
          <a:ln>
            <a:noFill/>
          </a:ln>
        </p:spPr>
      </p:pic>
      <p:pic>
        <p:nvPicPr>
          <p:cNvPr id="228" name="Google Shape;228;p28"/>
          <p:cNvPicPr preferRelativeResize="0"/>
          <p:nvPr/>
        </p:nvPicPr>
        <p:blipFill>
          <a:blip r:embed="rId13">
            <a:alphaModFix/>
          </a:blip>
          <a:stretch>
            <a:fillRect/>
          </a:stretch>
        </p:blipFill>
        <p:spPr>
          <a:xfrm>
            <a:off x="6356650" y="2502976"/>
            <a:ext cx="2507476" cy="1576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D761-9FA6-7AB1-ADD7-7BA03CCEE704}"/>
              </a:ext>
            </a:extLst>
          </p:cNvPr>
          <p:cNvSpPr>
            <a:spLocks noGrp="1"/>
          </p:cNvSpPr>
          <p:nvPr>
            <p:ph type="title"/>
          </p:nvPr>
        </p:nvSpPr>
        <p:spPr/>
        <p:txBody>
          <a:bodyPr/>
          <a:lstStyle/>
          <a:p>
            <a:r>
              <a:rPr lang="en-US" dirty="0"/>
              <a:t>Dope UCR Example: Phoneme</a:t>
            </a:r>
          </a:p>
        </p:txBody>
      </p:sp>
      <p:pic>
        <p:nvPicPr>
          <p:cNvPr id="5" name="Graphic 4">
            <a:extLst>
              <a:ext uri="{FF2B5EF4-FFF2-40B4-BE49-F238E27FC236}">
                <a16:creationId xmlns:a16="http://schemas.microsoft.com/office/drawing/2014/main" id="{0EEE7218-F5AA-2DD5-9088-5729CAB92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529633"/>
            <a:ext cx="6410987" cy="4347292"/>
          </a:xfrm>
          <a:prstGeom prst="rect">
            <a:avLst/>
          </a:prstGeom>
        </p:spPr>
      </p:pic>
    </p:spTree>
    <p:extLst>
      <p:ext uri="{BB962C8B-B14F-4D97-AF65-F5344CB8AC3E}">
        <p14:creationId xmlns:p14="http://schemas.microsoft.com/office/powerpoint/2010/main" val="3117869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D761-9FA6-7AB1-ADD7-7BA03CCEE704}"/>
              </a:ext>
            </a:extLst>
          </p:cNvPr>
          <p:cNvSpPr>
            <a:spLocks noGrp="1"/>
          </p:cNvSpPr>
          <p:nvPr>
            <p:ph type="title"/>
          </p:nvPr>
        </p:nvSpPr>
        <p:spPr/>
        <p:txBody>
          <a:bodyPr/>
          <a:lstStyle/>
          <a:p>
            <a:r>
              <a:rPr lang="en-US" dirty="0"/>
              <a:t>Dope UCR Example: ECG</a:t>
            </a:r>
          </a:p>
        </p:txBody>
      </p:sp>
      <p:pic>
        <p:nvPicPr>
          <p:cNvPr id="4" name="Graphic 3">
            <a:extLst>
              <a:ext uri="{FF2B5EF4-FFF2-40B4-BE49-F238E27FC236}">
                <a16:creationId xmlns:a16="http://schemas.microsoft.com/office/drawing/2014/main" id="{E6B3B6BB-58B1-A539-7078-F97E074AA7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642" y="3658336"/>
            <a:ext cx="7029450" cy="2143125"/>
          </a:xfrm>
          <a:prstGeom prst="rect">
            <a:avLst/>
          </a:prstGeom>
        </p:spPr>
      </p:pic>
      <p:pic>
        <p:nvPicPr>
          <p:cNvPr id="7" name="Graphic 6">
            <a:extLst>
              <a:ext uri="{FF2B5EF4-FFF2-40B4-BE49-F238E27FC236}">
                <a16:creationId xmlns:a16="http://schemas.microsoft.com/office/drawing/2014/main" id="{E0DB59CC-9DFE-45D3-C29E-4D4E6F84B9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345" y="1371354"/>
            <a:ext cx="8195310" cy="2143125"/>
          </a:xfrm>
          <a:prstGeom prst="rect">
            <a:avLst/>
          </a:prstGeom>
        </p:spPr>
      </p:pic>
    </p:spTree>
    <p:extLst>
      <p:ext uri="{BB962C8B-B14F-4D97-AF65-F5344CB8AC3E}">
        <p14:creationId xmlns:p14="http://schemas.microsoft.com/office/powerpoint/2010/main" val="41870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28F0-F107-43D6-D8D4-AE10BFCBAA99}"/>
              </a:ext>
            </a:extLst>
          </p:cNvPr>
          <p:cNvSpPr>
            <a:spLocks noGrp="1"/>
          </p:cNvSpPr>
          <p:nvPr>
            <p:ph type="title"/>
          </p:nvPr>
        </p:nvSpPr>
        <p:spPr/>
        <p:txBody>
          <a:bodyPr/>
          <a:lstStyle/>
          <a:p>
            <a:r>
              <a:rPr lang="en-US" dirty="0"/>
              <a:t>Dope is stable</a:t>
            </a:r>
          </a:p>
        </p:txBody>
      </p:sp>
      <p:sp>
        <p:nvSpPr>
          <p:cNvPr id="3" name="Text Placeholder 2">
            <a:extLst>
              <a:ext uri="{FF2B5EF4-FFF2-40B4-BE49-F238E27FC236}">
                <a16:creationId xmlns:a16="http://schemas.microsoft.com/office/drawing/2014/main" id="{1CFDB1DD-A435-3698-060E-CB68A22F144B}"/>
              </a:ext>
            </a:extLst>
          </p:cNvPr>
          <p:cNvSpPr>
            <a:spLocks noGrp="1"/>
          </p:cNvSpPr>
          <p:nvPr>
            <p:ph type="body" idx="1"/>
          </p:nvPr>
        </p:nvSpPr>
        <p:spPr/>
        <p:txBody>
          <a:bodyPr/>
          <a:lstStyle/>
          <a:p>
            <a:r>
              <a:rPr lang="en-US" dirty="0"/>
              <a:t>Follow from definitions…</a:t>
            </a:r>
          </a:p>
        </p:txBody>
      </p:sp>
    </p:spTree>
    <p:extLst>
      <p:ext uri="{BB962C8B-B14F-4D97-AF65-F5344CB8AC3E}">
        <p14:creationId xmlns:p14="http://schemas.microsoft.com/office/powerpoint/2010/main" val="2957997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C63CA27-B865-5399-586A-0B1D7F2006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116" y="1071056"/>
            <a:ext cx="7676364" cy="5117576"/>
          </a:xfrm>
        </p:spPr>
      </p:pic>
      <p:sp>
        <p:nvSpPr>
          <p:cNvPr id="2" name="Title 1">
            <a:extLst>
              <a:ext uri="{FF2B5EF4-FFF2-40B4-BE49-F238E27FC236}">
                <a16:creationId xmlns:a16="http://schemas.microsoft.com/office/drawing/2014/main" id="{72AE795B-8DB7-E62D-EC73-17362D62B12C}"/>
              </a:ext>
            </a:extLst>
          </p:cNvPr>
          <p:cNvSpPr>
            <a:spLocks noGrp="1"/>
          </p:cNvSpPr>
          <p:nvPr>
            <p:ph type="title"/>
          </p:nvPr>
        </p:nvSpPr>
        <p:spPr/>
        <p:txBody>
          <a:bodyPr>
            <a:normAutofit/>
          </a:bodyPr>
          <a:lstStyle/>
          <a:p>
            <a:r>
              <a:rPr lang="en-US" dirty="0"/>
              <a:t>DOPE is L1-Informative</a:t>
            </a:r>
          </a:p>
        </p:txBody>
      </p:sp>
    </p:spTree>
    <p:extLst>
      <p:ext uri="{BB962C8B-B14F-4D97-AF65-F5344CB8AC3E}">
        <p14:creationId xmlns:p14="http://schemas.microsoft.com/office/powerpoint/2010/main" val="677805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AA43-DA0C-B5AC-D3E8-0FBBA3078FB5}"/>
              </a:ext>
            </a:extLst>
          </p:cNvPr>
          <p:cNvSpPr>
            <a:spLocks noGrp="1"/>
          </p:cNvSpPr>
          <p:nvPr>
            <p:ph type="title"/>
          </p:nvPr>
        </p:nvSpPr>
        <p:spPr/>
        <p:txBody>
          <a:bodyPr/>
          <a:lstStyle/>
          <a:p>
            <a:r>
              <a:rPr lang="en-US" dirty="0"/>
              <a:t>Dope is Computable in O(N</a:t>
            </a:r>
            <a:r>
              <a:rPr lang="en-US" baseline="30000" dirty="0"/>
              <a:t>2</a:t>
            </a:r>
            <a:r>
              <a:rPr lang="en-US" dirty="0"/>
              <a:t>) Time</a:t>
            </a:r>
          </a:p>
        </p:txBody>
      </p:sp>
      <p:pic>
        <p:nvPicPr>
          <p:cNvPr id="5" name="Picture 4">
            <a:extLst>
              <a:ext uri="{FF2B5EF4-FFF2-40B4-BE49-F238E27FC236}">
                <a16:creationId xmlns:a16="http://schemas.microsoft.com/office/drawing/2014/main" id="{F8442460-F5FF-2448-DE1A-4A066DC768F6}"/>
              </a:ext>
            </a:extLst>
          </p:cNvPr>
          <p:cNvPicPr>
            <a:picLocks noChangeAspect="1"/>
          </p:cNvPicPr>
          <p:nvPr/>
        </p:nvPicPr>
        <p:blipFill>
          <a:blip r:embed="rId2"/>
          <a:stretch>
            <a:fillRect/>
          </a:stretch>
        </p:blipFill>
        <p:spPr>
          <a:xfrm>
            <a:off x="628650" y="1972341"/>
            <a:ext cx="6655324" cy="3758242"/>
          </a:xfrm>
          <a:prstGeom prst="rect">
            <a:avLst/>
          </a:prstGeom>
        </p:spPr>
      </p:pic>
      <p:cxnSp>
        <p:nvCxnSpPr>
          <p:cNvPr id="7" name="Straight Arrow Connector 6">
            <a:extLst>
              <a:ext uri="{FF2B5EF4-FFF2-40B4-BE49-F238E27FC236}">
                <a16:creationId xmlns:a16="http://schemas.microsoft.com/office/drawing/2014/main" id="{56203814-9A0F-31F5-7034-505C33CCB2CB}"/>
              </a:ext>
            </a:extLst>
          </p:cNvPr>
          <p:cNvCxnSpPr/>
          <p:nvPr/>
        </p:nvCxnSpPr>
        <p:spPr>
          <a:xfrm flipH="1">
            <a:off x="7283974" y="3091991"/>
            <a:ext cx="10463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AA8ED6-068B-F4E6-A375-BE6F4A67F517}"/>
              </a:ext>
            </a:extLst>
          </p:cNvPr>
          <p:cNvSpPr txBox="1"/>
          <p:nvPr/>
        </p:nvSpPr>
        <p:spPr>
          <a:xfrm>
            <a:off x="7376474" y="2610188"/>
            <a:ext cx="1046375" cy="523220"/>
          </a:xfrm>
          <a:prstGeom prst="rect">
            <a:avLst/>
          </a:prstGeom>
          <a:noFill/>
        </p:spPr>
        <p:txBody>
          <a:bodyPr wrap="square" rtlCol="0">
            <a:spAutoFit/>
          </a:bodyPr>
          <a:lstStyle/>
          <a:p>
            <a:r>
              <a:rPr lang="en-US" sz="2800" dirty="0"/>
              <a:t>Base cases</a:t>
            </a:r>
          </a:p>
        </p:txBody>
      </p:sp>
      <p:sp>
        <p:nvSpPr>
          <p:cNvPr id="9" name="TextBox 8">
            <a:extLst>
              <a:ext uri="{FF2B5EF4-FFF2-40B4-BE49-F238E27FC236}">
                <a16:creationId xmlns:a16="http://schemas.microsoft.com/office/drawing/2014/main" id="{2E6AA19D-0FB7-3F60-EB10-10D47594D0E0}"/>
              </a:ext>
            </a:extLst>
          </p:cNvPr>
          <p:cNvSpPr txBox="1"/>
          <p:nvPr/>
        </p:nvSpPr>
        <p:spPr>
          <a:xfrm>
            <a:off x="7397095" y="3766009"/>
            <a:ext cx="1046375" cy="523220"/>
          </a:xfrm>
          <a:prstGeom prst="rect">
            <a:avLst/>
          </a:prstGeom>
          <a:noFill/>
        </p:spPr>
        <p:txBody>
          <a:bodyPr wrap="square" rtlCol="0">
            <a:spAutoFit/>
          </a:bodyPr>
          <a:lstStyle/>
          <a:p>
            <a:r>
              <a:rPr lang="en-US" sz="2800" dirty="0"/>
              <a:t>Matching</a:t>
            </a:r>
          </a:p>
        </p:txBody>
      </p:sp>
      <p:cxnSp>
        <p:nvCxnSpPr>
          <p:cNvPr id="10" name="Straight Arrow Connector 9">
            <a:extLst>
              <a:ext uri="{FF2B5EF4-FFF2-40B4-BE49-F238E27FC236}">
                <a16:creationId xmlns:a16="http://schemas.microsoft.com/office/drawing/2014/main" id="{6FAE2AAC-C04D-9D0C-EDAB-4B69887611A1}"/>
              </a:ext>
            </a:extLst>
          </p:cNvPr>
          <p:cNvCxnSpPr>
            <a:cxnSpLocks/>
          </p:cNvCxnSpPr>
          <p:nvPr/>
        </p:nvCxnSpPr>
        <p:spPr>
          <a:xfrm flipH="1">
            <a:off x="5335571" y="4253059"/>
            <a:ext cx="29947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2B0A47D-9B8B-1C7D-C4F6-0DB7460A701F}"/>
              </a:ext>
            </a:extLst>
          </p:cNvPr>
          <p:cNvCxnSpPr>
            <a:cxnSpLocks/>
          </p:cNvCxnSpPr>
          <p:nvPr/>
        </p:nvCxnSpPr>
        <p:spPr>
          <a:xfrm flipH="1">
            <a:off x="5335571" y="5027628"/>
            <a:ext cx="29947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334A85-C49B-1BD5-5866-9A43FD612E0C}"/>
              </a:ext>
            </a:extLst>
          </p:cNvPr>
          <p:cNvSpPr txBox="1"/>
          <p:nvPr/>
        </p:nvSpPr>
        <p:spPr>
          <a:xfrm>
            <a:off x="7415948" y="4548934"/>
            <a:ext cx="1046375" cy="523220"/>
          </a:xfrm>
          <a:prstGeom prst="rect">
            <a:avLst/>
          </a:prstGeom>
          <a:noFill/>
        </p:spPr>
        <p:txBody>
          <a:bodyPr wrap="square" rtlCol="0">
            <a:spAutoFit/>
          </a:bodyPr>
          <a:lstStyle/>
          <a:p>
            <a:r>
              <a:rPr lang="en-US" sz="2800" dirty="0"/>
              <a:t>Deletion</a:t>
            </a:r>
          </a:p>
        </p:txBody>
      </p:sp>
      <p:cxnSp>
        <p:nvCxnSpPr>
          <p:cNvPr id="15" name="Straight Arrow Connector 14">
            <a:extLst>
              <a:ext uri="{FF2B5EF4-FFF2-40B4-BE49-F238E27FC236}">
                <a16:creationId xmlns:a16="http://schemas.microsoft.com/office/drawing/2014/main" id="{A6B9D5D0-0110-6B5C-0028-CD09B745BF49}"/>
              </a:ext>
            </a:extLst>
          </p:cNvPr>
          <p:cNvCxnSpPr/>
          <p:nvPr/>
        </p:nvCxnSpPr>
        <p:spPr>
          <a:xfrm flipH="1" flipV="1">
            <a:off x="6966408" y="2771480"/>
            <a:ext cx="317566" cy="3205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8E0B480-D852-CAF0-EB78-F1A7B6654B40}"/>
              </a:ext>
            </a:extLst>
          </p:cNvPr>
          <p:cNvCxnSpPr/>
          <p:nvPr/>
        </p:nvCxnSpPr>
        <p:spPr>
          <a:xfrm flipH="1">
            <a:off x="6966408" y="3091991"/>
            <a:ext cx="317566" cy="46191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455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F43D-A8DA-478D-E86F-C7B08CC9C2A6}"/>
              </a:ext>
            </a:extLst>
          </p:cNvPr>
          <p:cNvSpPr>
            <a:spLocks noGrp="1"/>
          </p:cNvSpPr>
          <p:nvPr>
            <p:ph type="title"/>
          </p:nvPr>
        </p:nvSpPr>
        <p:spPr/>
        <p:txBody>
          <a:bodyPr/>
          <a:lstStyle/>
          <a:p>
            <a:r>
              <a:rPr lang="en-US" dirty="0"/>
              <a:t>DOPE Is A Metric</a:t>
            </a:r>
          </a:p>
        </p:txBody>
      </p:sp>
      <p:pic>
        <p:nvPicPr>
          <p:cNvPr id="5" name="Picture 4">
            <a:extLst>
              <a:ext uri="{FF2B5EF4-FFF2-40B4-BE49-F238E27FC236}">
                <a16:creationId xmlns:a16="http://schemas.microsoft.com/office/drawing/2014/main" id="{F1DD4500-3415-5FDC-232B-766DBCECD42B}"/>
              </a:ext>
            </a:extLst>
          </p:cNvPr>
          <p:cNvPicPr>
            <a:picLocks noChangeAspect="1"/>
          </p:cNvPicPr>
          <p:nvPr/>
        </p:nvPicPr>
        <p:blipFill>
          <a:blip r:embed="rId2"/>
          <a:stretch>
            <a:fillRect/>
          </a:stretch>
        </p:blipFill>
        <p:spPr>
          <a:xfrm>
            <a:off x="542925" y="2037220"/>
            <a:ext cx="6335634" cy="3155698"/>
          </a:xfrm>
          <a:prstGeom prst="rect">
            <a:avLst/>
          </a:prstGeom>
        </p:spPr>
      </p:pic>
    </p:spTree>
    <p:extLst>
      <p:ext uri="{BB962C8B-B14F-4D97-AF65-F5344CB8AC3E}">
        <p14:creationId xmlns:p14="http://schemas.microsoft.com/office/powerpoint/2010/main" val="425889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25A2-D80C-453E-94E2-FD045D3B1FC7}"/>
              </a:ext>
            </a:extLst>
          </p:cNvPr>
          <p:cNvSpPr>
            <a:spLocks noGrp="1"/>
          </p:cNvSpPr>
          <p:nvPr>
            <p:ph type="title"/>
          </p:nvPr>
        </p:nvSpPr>
        <p:spPr/>
        <p:txBody>
          <a:bodyPr/>
          <a:lstStyle/>
          <a:p>
            <a:r>
              <a:rPr lang="en-US" dirty="0"/>
              <a:t>DOPE Is A Metric</a:t>
            </a:r>
          </a:p>
        </p:txBody>
      </p:sp>
      <p:pic>
        <p:nvPicPr>
          <p:cNvPr id="5" name="Picture 4">
            <a:extLst>
              <a:ext uri="{FF2B5EF4-FFF2-40B4-BE49-F238E27FC236}">
                <a16:creationId xmlns:a16="http://schemas.microsoft.com/office/drawing/2014/main" id="{C45A88F6-0987-2625-FD0E-2221A0794A58}"/>
              </a:ext>
            </a:extLst>
          </p:cNvPr>
          <p:cNvPicPr>
            <a:picLocks noChangeAspect="1"/>
          </p:cNvPicPr>
          <p:nvPr/>
        </p:nvPicPr>
        <p:blipFill>
          <a:blip r:embed="rId2"/>
          <a:stretch>
            <a:fillRect/>
          </a:stretch>
        </p:blipFill>
        <p:spPr>
          <a:xfrm>
            <a:off x="765544" y="1972341"/>
            <a:ext cx="7025906" cy="3818741"/>
          </a:xfrm>
          <a:prstGeom prst="rect">
            <a:avLst/>
          </a:prstGeom>
        </p:spPr>
      </p:pic>
    </p:spTree>
    <p:extLst>
      <p:ext uri="{BB962C8B-B14F-4D97-AF65-F5344CB8AC3E}">
        <p14:creationId xmlns:p14="http://schemas.microsoft.com/office/powerpoint/2010/main" val="1193777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D512-E862-0F33-A785-AEE7C6B6D45B}"/>
              </a:ext>
            </a:extLst>
          </p:cNvPr>
          <p:cNvSpPr>
            <a:spLocks noGrp="1"/>
          </p:cNvSpPr>
          <p:nvPr>
            <p:ph type="title"/>
          </p:nvPr>
        </p:nvSpPr>
        <p:spPr/>
        <p:txBody>
          <a:bodyPr/>
          <a:lstStyle/>
          <a:p>
            <a:r>
              <a:rPr lang="en-US" dirty="0"/>
              <a:t>UCR Time Series</a:t>
            </a:r>
          </a:p>
        </p:txBody>
      </p:sp>
      <p:sp>
        <p:nvSpPr>
          <p:cNvPr id="3" name="Content Placeholder 2">
            <a:extLst>
              <a:ext uri="{FF2B5EF4-FFF2-40B4-BE49-F238E27FC236}">
                <a16:creationId xmlns:a16="http://schemas.microsoft.com/office/drawing/2014/main" id="{9EB86C57-BC1E-6A22-EE9E-7669246A1891}"/>
              </a:ext>
            </a:extLst>
          </p:cNvPr>
          <p:cNvSpPr>
            <a:spLocks noGrp="1"/>
          </p:cNvSpPr>
          <p:nvPr>
            <p:ph idx="1"/>
          </p:nvPr>
        </p:nvSpPr>
        <p:spPr>
          <a:xfrm>
            <a:off x="835197" y="3200152"/>
            <a:ext cx="7749806" cy="691609"/>
          </a:xfrm>
        </p:spPr>
        <p:txBody>
          <a:bodyPr/>
          <a:lstStyle/>
          <a:p>
            <a:r>
              <a:rPr lang="en-US" dirty="0"/>
              <a:t>Mean Average Precision (MAP)</a:t>
            </a:r>
          </a:p>
        </p:txBody>
      </p:sp>
      <p:pic>
        <p:nvPicPr>
          <p:cNvPr id="4" name="Content Placeholder 4">
            <a:extLst>
              <a:ext uri="{FF2B5EF4-FFF2-40B4-BE49-F238E27FC236}">
                <a16:creationId xmlns:a16="http://schemas.microsoft.com/office/drawing/2014/main" id="{40A5A43A-EE98-CCFD-AF6A-CF52DE3848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997" y="3851474"/>
            <a:ext cx="7519233" cy="1456659"/>
          </a:xfrm>
          <a:prstGeom prst="rect">
            <a:avLst/>
          </a:prstGeom>
        </p:spPr>
      </p:pic>
      <p:sp>
        <p:nvSpPr>
          <p:cNvPr id="5" name="Content Placeholder 2">
            <a:extLst>
              <a:ext uri="{FF2B5EF4-FFF2-40B4-BE49-F238E27FC236}">
                <a16:creationId xmlns:a16="http://schemas.microsoft.com/office/drawing/2014/main" id="{7710BE1F-0D67-B406-E1F3-B94AE8FED389}"/>
              </a:ext>
            </a:extLst>
          </p:cNvPr>
          <p:cNvSpPr txBox="1">
            <a:spLocks/>
          </p:cNvSpPr>
          <p:nvPr/>
        </p:nvSpPr>
        <p:spPr>
          <a:xfrm>
            <a:off x="765544" y="2089298"/>
            <a:ext cx="7749806" cy="133970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128 time series classification problems</a:t>
            </a:r>
          </a:p>
        </p:txBody>
      </p:sp>
    </p:spTree>
    <p:extLst>
      <p:ext uri="{BB962C8B-B14F-4D97-AF65-F5344CB8AC3E}">
        <p14:creationId xmlns:p14="http://schemas.microsoft.com/office/powerpoint/2010/main" val="1124649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51E02A-47ED-F9B8-3F1F-B34F3CBF560C}"/>
              </a:ext>
            </a:extLst>
          </p:cNvPr>
          <p:cNvPicPr>
            <a:picLocks noChangeAspect="1"/>
          </p:cNvPicPr>
          <p:nvPr/>
        </p:nvPicPr>
        <p:blipFill>
          <a:blip r:embed="rId2"/>
          <a:stretch>
            <a:fillRect/>
          </a:stretch>
        </p:blipFill>
        <p:spPr>
          <a:xfrm>
            <a:off x="1084420" y="1784503"/>
            <a:ext cx="5338567" cy="940742"/>
          </a:xfrm>
          <a:prstGeom prst="rect">
            <a:avLst/>
          </a:prstGeom>
        </p:spPr>
      </p:pic>
      <p:sp>
        <p:nvSpPr>
          <p:cNvPr id="2" name="Title 1">
            <a:extLst>
              <a:ext uri="{FF2B5EF4-FFF2-40B4-BE49-F238E27FC236}">
                <a16:creationId xmlns:a16="http://schemas.microsoft.com/office/drawing/2014/main" id="{1DC226C9-C19C-819F-E3C3-0A0FE59E9EA3}"/>
              </a:ext>
            </a:extLst>
          </p:cNvPr>
          <p:cNvSpPr>
            <a:spLocks noGrp="1"/>
          </p:cNvSpPr>
          <p:nvPr>
            <p:ph type="title"/>
          </p:nvPr>
        </p:nvSpPr>
        <p:spPr>
          <a:xfrm>
            <a:off x="1084420" y="455654"/>
            <a:ext cx="8520600" cy="1108400"/>
          </a:xfrm>
        </p:spPr>
        <p:txBody>
          <a:bodyPr/>
          <a:lstStyle/>
          <a:p>
            <a:r>
              <a:rPr lang="en-US" dirty="0"/>
              <a:t>Circular DOPE</a:t>
            </a:r>
          </a:p>
        </p:txBody>
      </p:sp>
      <p:pic>
        <p:nvPicPr>
          <p:cNvPr id="5" name="Graphic 4">
            <a:extLst>
              <a:ext uri="{FF2B5EF4-FFF2-40B4-BE49-F238E27FC236}">
                <a16:creationId xmlns:a16="http://schemas.microsoft.com/office/drawing/2014/main" id="{42240142-38DC-7FD8-5219-AE3ED6D7C3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4907" y="2633805"/>
            <a:ext cx="5991225" cy="3409233"/>
          </a:xfrm>
          <a:prstGeom prst="rect">
            <a:avLst/>
          </a:prstGeom>
        </p:spPr>
      </p:pic>
      <p:pic>
        <p:nvPicPr>
          <p:cNvPr id="8" name="Picture 7">
            <a:extLst>
              <a:ext uri="{FF2B5EF4-FFF2-40B4-BE49-F238E27FC236}">
                <a16:creationId xmlns:a16="http://schemas.microsoft.com/office/drawing/2014/main" id="{E2A4A5D5-59BD-6D32-9AF0-220B4EC6F419}"/>
              </a:ext>
            </a:extLst>
          </p:cNvPr>
          <p:cNvPicPr>
            <a:picLocks noChangeAspect="1"/>
          </p:cNvPicPr>
          <p:nvPr/>
        </p:nvPicPr>
        <p:blipFill>
          <a:blip r:embed="rId5"/>
          <a:stretch>
            <a:fillRect/>
          </a:stretch>
        </p:blipFill>
        <p:spPr>
          <a:xfrm>
            <a:off x="4010620" y="755248"/>
            <a:ext cx="2294573" cy="612687"/>
          </a:xfrm>
          <a:prstGeom prst="rect">
            <a:avLst/>
          </a:prstGeom>
        </p:spPr>
      </p:pic>
    </p:spTree>
    <p:extLst>
      <p:ext uri="{BB962C8B-B14F-4D97-AF65-F5344CB8AC3E}">
        <p14:creationId xmlns:p14="http://schemas.microsoft.com/office/powerpoint/2010/main" val="307363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E6F9-74E5-817B-DDF0-5B2200A9E33A}"/>
              </a:ext>
            </a:extLst>
          </p:cNvPr>
          <p:cNvSpPr>
            <a:spLocks noGrp="1"/>
          </p:cNvSpPr>
          <p:nvPr>
            <p:ph type="title"/>
          </p:nvPr>
        </p:nvSpPr>
        <p:spPr/>
        <p:txBody>
          <a:bodyPr/>
          <a:lstStyle/>
          <a:p>
            <a:r>
              <a:rPr lang="en-US" dirty="0"/>
              <a:t>Motivation: Time Warping</a:t>
            </a:r>
          </a:p>
        </p:txBody>
      </p:sp>
      <p:sp>
        <p:nvSpPr>
          <p:cNvPr id="3" name="Content Placeholder 2">
            <a:extLst>
              <a:ext uri="{FF2B5EF4-FFF2-40B4-BE49-F238E27FC236}">
                <a16:creationId xmlns:a16="http://schemas.microsoft.com/office/drawing/2014/main" id="{CF4B0555-76DF-A7B1-5AA0-43D06E3FA201}"/>
              </a:ext>
            </a:extLst>
          </p:cNvPr>
          <p:cNvSpPr>
            <a:spLocks noGrp="1"/>
          </p:cNvSpPr>
          <p:nvPr>
            <p:ph idx="1"/>
          </p:nvPr>
        </p:nvSpPr>
        <p:spPr/>
        <p:txBody>
          <a:bodyPr/>
          <a:lstStyle/>
          <a:p>
            <a:pPr marL="457200" indent="-457200">
              <a:buFont typeface="Arial" panose="020B0604020202020204" pitchFamily="34" charset="0"/>
              <a:buChar char="•"/>
            </a:pPr>
            <a:r>
              <a:rPr lang="en-US" dirty="0"/>
              <a:t>Merge trees are invariant to domain homeomorphisms</a:t>
            </a:r>
          </a:p>
        </p:txBody>
      </p:sp>
      <p:pic>
        <p:nvPicPr>
          <p:cNvPr id="5" name="Picture 4">
            <a:extLst>
              <a:ext uri="{FF2B5EF4-FFF2-40B4-BE49-F238E27FC236}">
                <a16:creationId xmlns:a16="http://schemas.microsoft.com/office/drawing/2014/main" id="{B172DACC-8E57-F5FE-0328-887AA9CC4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913874"/>
            <a:ext cx="7649497" cy="2549832"/>
          </a:xfrm>
          <a:prstGeom prst="rect">
            <a:avLst/>
          </a:prstGeom>
        </p:spPr>
      </p:pic>
    </p:spTree>
    <p:extLst>
      <p:ext uri="{BB962C8B-B14F-4D97-AF65-F5344CB8AC3E}">
        <p14:creationId xmlns:p14="http://schemas.microsoft.com/office/powerpoint/2010/main" val="1043836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AE5EB-CB25-1A7A-DC6F-FA57D5DB7FF5}"/>
              </a:ext>
            </a:extLst>
          </p:cNvPr>
          <p:cNvSpPr>
            <a:spLocks noGrp="1"/>
          </p:cNvSpPr>
          <p:nvPr>
            <p:ph type="title"/>
          </p:nvPr>
        </p:nvSpPr>
        <p:spPr/>
        <p:txBody>
          <a:bodyPr>
            <a:normAutofit/>
          </a:bodyPr>
          <a:lstStyle/>
          <a:p>
            <a:r>
              <a:rPr lang="en-US" dirty="0"/>
              <a:t>Thank you!!</a:t>
            </a:r>
          </a:p>
        </p:txBody>
      </p:sp>
      <p:pic>
        <p:nvPicPr>
          <p:cNvPr id="5" name="Content Placeholder 4" descr="Icon&#10;&#10;Description automatically generated">
            <a:extLst>
              <a:ext uri="{FF2B5EF4-FFF2-40B4-BE49-F238E27FC236}">
                <a16:creationId xmlns:a16="http://schemas.microsoft.com/office/drawing/2014/main" id="{270D3FB6-C637-6C78-435A-3ABE90B39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544" y="1972341"/>
            <a:ext cx="3657353" cy="3827463"/>
          </a:xfrm>
        </p:spPr>
      </p:pic>
      <p:sp>
        <p:nvSpPr>
          <p:cNvPr id="9" name="TextBox 8">
            <a:extLst>
              <a:ext uri="{FF2B5EF4-FFF2-40B4-BE49-F238E27FC236}">
                <a16:creationId xmlns:a16="http://schemas.microsoft.com/office/drawing/2014/main" id="{87D4D78F-2733-B847-83AC-9A8B74FD13F3}"/>
              </a:ext>
            </a:extLst>
          </p:cNvPr>
          <p:cNvSpPr txBox="1"/>
          <p:nvPr/>
        </p:nvSpPr>
        <p:spPr>
          <a:xfrm>
            <a:off x="4721105" y="1972341"/>
            <a:ext cx="4078766" cy="1200329"/>
          </a:xfrm>
          <a:prstGeom prst="rect">
            <a:avLst/>
          </a:prstGeom>
          <a:noFill/>
        </p:spPr>
        <p:txBody>
          <a:bodyPr wrap="square">
            <a:spAutoFit/>
          </a:bodyPr>
          <a:lstStyle/>
          <a:p>
            <a:r>
              <a:rPr lang="en-US" sz="3600" dirty="0">
                <a:hlinkClick r:id="rId3"/>
              </a:rPr>
              <a:t>https://arxiv.org/pdf/2212.01648.pdf</a:t>
            </a:r>
            <a:endParaRPr lang="en-US" sz="3600" dirty="0"/>
          </a:p>
          <a:p>
            <a:endParaRPr lang="en-US" sz="3600" dirty="0"/>
          </a:p>
        </p:txBody>
      </p:sp>
      <p:pic>
        <p:nvPicPr>
          <p:cNvPr id="11" name="Picture 10" descr="Qr code&#10;&#10;Description automatically generated">
            <a:extLst>
              <a:ext uri="{FF2B5EF4-FFF2-40B4-BE49-F238E27FC236}">
                <a16:creationId xmlns:a16="http://schemas.microsoft.com/office/drawing/2014/main" id="{5A50EB9F-FCD9-C058-43B6-56DE16AD8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105" y="2737798"/>
            <a:ext cx="2857500" cy="2857500"/>
          </a:xfrm>
          <a:prstGeom prst="rect">
            <a:avLst/>
          </a:prstGeom>
        </p:spPr>
      </p:pic>
    </p:spTree>
    <p:extLst>
      <p:ext uri="{BB962C8B-B14F-4D97-AF65-F5344CB8AC3E}">
        <p14:creationId xmlns:p14="http://schemas.microsoft.com/office/powerpoint/2010/main" val="3241362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87FC-A506-2A8C-B51D-8808A3FCCA48}"/>
              </a:ext>
            </a:extLst>
          </p:cNvPr>
          <p:cNvSpPr>
            <a:spLocks noGrp="1"/>
          </p:cNvSpPr>
          <p:nvPr>
            <p:ph type="title"/>
          </p:nvPr>
        </p:nvSpPr>
        <p:spPr/>
        <p:txBody>
          <a:bodyPr/>
          <a:lstStyle/>
          <a:p>
            <a:r>
              <a:rPr lang="en-US" dirty="0"/>
              <a:t>Supplementary slides</a:t>
            </a:r>
          </a:p>
        </p:txBody>
      </p:sp>
      <p:sp>
        <p:nvSpPr>
          <p:cNvPr id="3" name="Content Placeholder 2">
            <a:extLst>
              <a:ext uri="{FF2B5EF4-FFF2-40B4-BE49-F238E27FC236}">
                <a16:creationId xmlns:a16="http://schemas.microsoft.com/office/drawing/2014/main" id="{5FFB8CD0-B2DA-B9F1-5975-6345CB6A7F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89192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E795B-8DB7-E62D-EC73-17362D62B12C}"/>
              </a:ext>
            </a:extLst>
          </p:cNvPr>
          <p:cNvSpPr>
            <a:spLocks noGrp="1"/>
          </p:cNvSpPr>
          <p:nvPr>
            <p:ph type="title"/>
          </p:nvPr>
        </p:nvSpPr>
        <p:spPr/>
        <p:txBody>
          <a:bodyPr>
            <a:normAutofit/>
          </a:bodyPr>
          <a:lstStyle/>
          <a:p>
            <a:r>
              <a:rPr lang="en-US" dirty="0"/>
              <a:t>DOPE is L1-Informative</a:t>
            </a:r>
          </a:p>
        </p:txBody>
      </p:sp>
      <p:pic>
        <p:nvPicPr>
          <p:cNvPr id="5" name="Content Placeholder 4">
            <a:extLst>
              <a:ext uri="{FF2B5EF4-FFF2-40B4-BE49-F238E27FC236}">
                <a16:creationId xmlns:a16="http://schemas.microsoft.com/office/drawing/2014/main" id="{E6591DED-06CD-9820-D1D9-F9505C5F330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544" y="1660525"/>
            <a:ext cx="6663354" cy="4481548"/>
          </a:xfrm>
        </p:spPr>
      </p:pic>
    </p:spTree>
    <p:extLst>
      <p:ext uri="{BB962C8B-B14F-4D97-AF65-F5344CB8AC3E}">
        <p14:creationId xmlns:p14="http://schemas.microsoft.com/office/powerpoint/2010/main" val="3493227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D761-9FA6-7AB1-ADD7-7BA03CCEE704}"/>
              </a:ext>
            </a:extLst>
          </p:cNvPr>
          <p:cNvSpPr>
            <a:spLocks noGrp="1"/>
          </p:cNvSpPr>
          <p:nvPr>
            <p:ph type="title"/>
          </p:nvPr>
        </p:nvSpPr>
        <p:spPr/>
        <p:txBody>
          <a:bodyPr/>
          <a:lstStyle/>
          <a:p>
            <a:r>
              <a:rPr lang="en-US" dirty="0"/>
              <a:t>Dope UCR Example: Yoga motions</a:t>
            </a:r>
          </a:p>
        </p:txBody>
      </p:sp>
      <p:pic>
        <p:nvPicPr>
          <p:cNvPr id="5" name="Graphic 4">
            <a:extLst>
              <a:ext uri="{FF2B5EF4-FFF2-40B4-BE49-F238E27FC236}">
                <a16:creationId xmlns:a16="http://schemas.microsoft.com/office/drawing/2014/main" id="{0EEE7218-F5AA-2DD5-9088-5729CAB92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1529633"/>
            <a:ext cx="6410987" cy="4347291"/>
          </a:xfrm>
          <a:prstGeom prst="rect">
            <a:avLst/>
          </a:prstGeom>
        </p:spPr>
      </p:pic>
    </p:spTree>
    <p:extLst>
      <p:ext uri="{BB962C8B-B14F-4D97-AF65-F5344CB8AC3E}">
        <p14:creationId xmlns:p14="http://schemas.microsoft.com/office/powerpoint/2010/main" val="3412340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D761-9FA6-7AB1-ADD7-7BA03CCEE704}"/>
              </a:ext>
            </a:extLst>
          </p:cNvPr>
          <p:cNvSpPr>
            <a:spLocks noGrp="1"/>
          </p:cNvSpPr>
          <p:nvPr>
            <p:ph type="title"/>
          </p:nvPr>
        </p:nvSpPr>
        <p:spPr/>
        <p:txBody>
          <a:bodyPr/>
          <a:lstStyle/>
          <a:p>
            <a:r>
              <a:rPr lang="en-US" dirty="0"/>
              <a:t>Dope UCR Example: Wii mote motions</a:t>
            </a:r>
          </a:p>
        </p:txBody>
      </p:sp>
      <p:pic>
        <p:nvPicPr>
          <p:cNvPr id="5" name="Graphic 4">
            <a:extLst>
              <a:ext uri="{FF2B5EF4-FFF2-40B4-BE49-F238E27FC236}">
                <a16:creationId xmlns:a16="http://schemas.microsoft.com/office/drawing/2014/main" id="{0EEE7218-F5AA-2DD5-9088-5729CAB92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38200" y="1529633"/>
            <a:ext cx="6410987" cy="4347291"/>
          </a:xfrm>
          <a:prstGeom prst="rect">
            <a:avLst/>
          </a:prstGeom>
        </p:spPr>
      </p:pic>
    </p:spTree>
    <p:extLst>
      <p:ext uri="{BB962C8B-B14F-4D97-AF65-F5344CB8AC3E}">
        <p14:creationId xmlns:p14="http://schemas.microsoft.com/office/powerpoint/2010/main" val="2341879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D6EA-4DE3-BB47-B605-C8CA2C16F605}"/>
              </a:ext>
            </a:extLst>
          </p:cNvPr>
          <p:cNvSpPr>
            <a:spLocks noGrp="1"/>
          </p:cNvSpPr>
          <p:nvPr>
            <p:ph type="title"/>
          </p:nvPr>
        </p:nvSpPr>
        <p:spPr/>
        <p:txBody>
          <a:bodyPr>
            <a:normAutofit/>
          </a:bodyPr>
          <a:lstStyle/>
          <a:p>
            <a:r>
              <a:rPr lang="en-US" dirty="0"/>
              <a:t>Motivation: Time Warped </a:t>
            </a:r>
            <a:r>
              <a:rPr lang="en-US" dirty="0" err="1"/>
              <a:t>TIme</a:t>
            </a:r>
            <a:r>
              <a:rPr lang="en-US" dirty="0"/>
              <a:t> Series</a:t>
            </a:r>
          </a:p>
        </p:txBody>
      </p:sp>
      <p:pic>
        <p:nvPicPr>
          <p:cNvPr id="4" name="Picture 4">
            <a:extLst>
              <a:ext uri="{FF2B5EF4-FFF2-40B4-BE49-F238E27FC236}">
                <a16:creationId xmlns:a16="http://schemas.microsoft.com/office/drawing/2014/main" id="{3E7EAA25-2DA5-1B2B-AD8C-350E63333E64}"/>
              </a:ext>
            </a:extLst>
          </p:cNvPr>
          <p:cNvPicPr>
            <a:picLocks noChangeAspect="1"/>
          </p:cNvPicPr>
          <p:nvPr/>
        </p:nvPicPr>
        <p:blipFill>
          <a:blip r:embed="rId2"/>
          <a:stretch>
            <a:fillRect/>
          </a:stretch>
        </p:blipFill>
        <p:spPr>
          <a:xfrm>
            <a:off x="868363" y="2379141"/>
            <a:ext cx="7027563" cy="2822645"/>
          </a:xfrm>
          <a:prstGeom prst="rect">
            <a:avLst/>
          </a:prstGeom>
        </p:spPr>
      </p:pic>
    </p:spTree>
    <p:extLst>
      <p:ext uri="{BB962C8B-B14F-4D97-AF65-F5344CB8AC3E}">
        <p14:creationId xmlns:p14="http://schemas.microsoft.com/office/powerpoint/2010/main" val="4112104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D6EA-4DE3-BB47-B605-C8CA2C16F605}"/>
              </a:ext>
            </a:extLst>
          </p:cNvPr>
          <p:cNvSpPr>
            <a:spLocks noGrp="1"/>
          </p:cNvSpPr>
          <p:nvPr>
            <p:ph type="title"/>
          </p:nvPr>
        </p:nvSpPr>
        <p:spPr/>
        <p:txBody>
          <a:bodyPr>
            <a:normAutofit/>
          </a:bodyPr>
          <a:lstStyle/>
          <a:p>
            <a:r>
              <a:rPr lang="en-US" dirty="0"/>
              <a:t>Motivation: Time Warped </a:t>
            </a:r>
            <a:r>
              <a:rPr lang="en-US" dirty="0" err="1"/>
              <a:t>TIme</a:t>
            </a:r>
            <a:r>
              <a:rPr lang="en-US" dirty="0"/>
              <a:t> Series</a:t>
            </a:r>
          </a:p>
        </p:txBody>
      </p:sp>
      <p:pic>
        <p:nvPicPr>
          <p:cNvPr id="3" name="Picture 4" descr="Chart, text&#10;&#10;Description automatically generated">
            <a:extLst>
              <a:ext uri="{FF2B5EF4-FFF2-40B4-BE49-F238E27FC236}">
                <a16:creationId xmlns:a16="http://schemas.microsoft.com/office/drawing/2014/main" id="{D308E082-7052-AC7A-C151-36562C0C0E67}"/>
              </a:ext>
            </a:extLst>
          </p:cNvPr>
          <p:cNvPicPr>
            <a:picLocks noChangeAspect="1"/>
          </p:cNvPicPr>
          <p:nvPr/>
        </p:nvPicPr>
        <p:blipFill>
          <a:blip r:embed="rId2"/>
          <a:stretch>
            <a:fillRect/>
          </a:stretch>
        </p:blipFill>
        <p:spPr>
          <a:xfrm>
            <a:off x="922835" y="2397649"/>
            <a:ext cx="6589753" cy="2611003"/>
          </a:xfrm>
          <a:prstGeom prst="rect">
            <a:avLst/>
          </a:prstGeom>
        </p:spPr>
      </p:pic>
    </p:spTree>
    <p:extLst>
      <p:ext uri="{BB962C8B-B14F-4D97-AF65-F5344CB8AC3E}">
        <p14:creationId xmlns:p14="http://schemas.microsoft.com/office/powerpoint/2010/main" val="425957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383F8-AEDA-3DAC-AE6D-82F7ED0106A8}"/>
              </a:ext>
            </a:extLst>
          </p:cNvPr>
          <p:cNvSpPr>
            <a:spLocks noGrp="1"/>
          </p:cNvSpPr>
          <p:nvPr>
            <p:ph type="title"/>
          </p:nvPr>
        </p:nvSpPr>
        <p:spPr>
          <a:xfrm>
            <a:off x="757109" y="558210"/>
            <a:ext cx="7749806" cy="697549"/>
          </a:xfrm>
        </p:spPr>
        <p:txBody>
          <a:bodyPr>
            <a:normAutofit fontScale="90000"/>
          </a:bodyPr>
          <a:lstStyle/>
          <a:p>
            <a:r>
              <a:rPr lang="en-US" dirty="0"/>
              <a:t>Wasserstein Distance</a:t>
            </a:r>
          </a:p>
        </p:txBody>
      </p:sp>
      <p:sp>
        <p:nvSpPr>
          <p:cNvPr id="3" name="Content Placeholder 2">
            <a:extLst>
              <a:ext uri="{FF2B5EF4-FFF2-40B4-BE49-F238E27FC236}">
                <a16:creationId xmlns:a16="http://schemas.microsoft.com/office/drawing/2014/main" id="{80A9DBDF-C4B3-D126-7B48-04D681CB765D}"/>
              </a:ext>
            </a:extLst>
          </p:cNvPr>
          <p:cNvSpPr>
            <a:spLocks noGrp="1"/>
          </p:cNvSpPr>
          <p:nvPr>
            <p:ph idx="1"/>
          </p:nvPr>
        </p:nvSpPr>
        <p:spPr>
          <a:xfrm>
            <a:off x="757109" y="1255759"/>
            <a:ext cx="8072566" cy="401780"/>
          </a:xfrm>
        </p:spPr>
        <p:txBody>
          <a:bodyPr vert="horz" lIns="91440" tIns="45720" rIns="91440" bIns="45720" rtlCol="0" anchor="t">
            <a:normAutofit fontScale="92500" lnSpcReduction="10000"/>
          </a:bodyPr>
          <a:lstStyle/>
          <a:p>
            <a:pPr marL="457200" indent="-457200">
              <a:buFont typeface="Arial"/>
              <a:buChar char="•"/>
            </a:pPr>
            <a:r>
              <a:rPr lang="en-US" sz="2400" dirty="0" err="1"/>
              <a:t>Lp</a:t>
            </a:r>
            <a:r>
              <a:rPr lang="en-US" sz="2400" dirty="0"/>
              <a:t> optimal transport distance between diagrams, pulling points from diagonal </a:t>
            </a:r>
          </a:p>
        </p:txBody>
      </p:sp>
      <p:pic>
        <p:nvPicPr>
          <p:cNvPr id="5" name="Graphic 5">
            <a:extLst>
              <a:ext uri="{FF2B5EF4-FFF2-40B4-BE49-F238E27FC236}">
                <a16:creationId xmlns:a16="http://schemas.microsoft.com/office/drawing/2014/main" id="{E5F3DB63-DDB1-8529-A98B-D39885CAE9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1544" y="2520863"/>
            <a:ext cx="6682542" cy="1780142"/>
          </a:xfrm>
          <a:prstGeom prst="rect">
            <a:avLst/>
          </a:prstGeom>
        </p:spPr>
      </p:pic>
      <p:pic>
        <p:nvPicPr>
          <p:cNvPr id="6" name="Graphic 6">
            <a:extLst>
              <a:ext uri="{FF2B5EF4-FFF2-40B4-BE49-F238E27FC236}">
                <a16:creationId xmlns:a16="http://schemas.microsoft.com/office/drawing/2014/main" id="{142031F2-7896-FFCE-0F86-0C04A439D5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932" y="4372664"/>
            <a:ext cx="6733156" cy="1754921"/>
          </a:xfrm>
          <a:prstGeom prst="rect">
            <a:avLst/>
          </a:prstGeom>
        </p:spPr>
      </p:pic>
      <p:sp>
        <p:nvSpPr>
          <p:cNvPr id="7" name="TextBox 6">
            <a:extLst>
              <a:ext uri="{FF2B5EF4-FFF2-40B4-BE49-F238E27FC236}">
                <a16:creationId xmlns:a16="http://schemas.microsoft.com/office/drawing/2014/main" id="{451E2DEB-1675-6BC9-CAF8-C5CEE76308FD}"/>
              </a:ext>
            </a:extLst>
          </p:cNvPr>
          <p:cNvSpPr txBox="1"/>
          <p:nvPr/>
        </p:nvSpPr>
        <p:spPr>
          <a:xfrm>
            <a:off x="7777460" y="2837326"/>
            <a:ext cx="114721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UCR</a:t>
            </a:r>
          </a:p>
          <a:p>
            <a:pPr algn="l"/>
            <a:r>
              <a:rPr lang="en-US" sz="3200" dirty="0"/>
              <a:t>Lightning</a:t>
            </a:r>
          </a:p>
        </p:txBody>
      </p:sp>
      <p:sp>
        <p:nvSpPr>
          <p:cNvPr id="8" name="TextBox 7">
            <a:extLst>
              <a:ext uri="{FF2B5EF4-FFF2-40B4-BE49-F238E27FC236}">
                <a16:creationId xmlns:a16="http://schemas.microsoft.com/office/drawing/2014/main" id="{9021E90E-C3E9-1695-EEA4-8A578B9D7F02}"/>
              </a:ext>
            </a:extLst>
          </p:cNvPr>
          <p:cNvSpPr txBox="1"/>
          <p:nvPr/>
        </p:nvSpPr>
        <p:spPr>
          <a:xfrm>
            <a:off x="7777460" y="4617468"/>
            <a:ext cx="95320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UCR</a:t>
            </a:r>
          </a:p>
          <a:p>
            <a:pPr algn="l"/>
            <a:r>
              <a:rPr lang="en-US" sz="3200" dirty="0"/>
              <a:t>ECG</a:t>
            </a:r>
          </a:p>
        </p:txBody>
      </p:sp>
      <p:pic>
        <p:nvPicPr>
          <p:cNvPr id="9" name="Picture 8">
            <a:extLst>
              <a:ext uri="{FF2B5EF4-FFF2-40B4-BE49-F238E27FC236}">
                <a16:creationId xmlns:a16="http://schemas.microsoft.com/office/drawing/2014/main" id="{41AAD4BF-F3DA-B09A-1C80-03DCF786FA65}"/>
              </a:ext>
            </a:extLst>
          </p:cNvPr>
          <p:cNvPicPr>
            <a:picLocks noChangeAspect="1"/>
          </p:cNvPicPr>
          <p:nvPr/>
        </p:nvPicPr>
        <p:blipFill>
          <a:blip r:embed="rId6"/>
          <a:stretch>
            <a:fillRect/>
          </a:stretch>
        </p:blipFill>
        <p:spPr>
          <a:xfrm>
            <a:off x="1244338" y="1591362"/>
            <a:ext cx="5533534" cy="952006"/>
          </a:xfrm>
          <a:prstGeom prst="rect">
            <a:avLst/>
          </a:prstGeom>
        </p:spPr>
      </p:pic>
    </p:spTree>
    <p:extLst>
      <p:ext uri="{BB962C8B-B14F-4D97-AF65-F5344CB8AC3E}">
        <p14:creationId xmlns:p14="http://schemas.microsoft.com/office/powerpoint/2010/main" val="2278646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06B5A85B-D7A7-C847-AC6A-D0C52B6BD3AD}"/>
              </a:ext>
            </a:extLst>
          </p:cNvPr>
          <p:cNvSpPr/>
          <p:nvPr/>
        </p:nvSpPr>
        <p:spPr>
          <a:xfrm>
            <a:off x="4236088" y="3901285"/>
            <a:ext cx="3179255" cy="2312904"/>
          </a:xfrm>
          <a:prstGeom prst="ellipse">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69C2C8C-4638-7152-EF30-D890B2A04843}"/>
              </a:ext>
            </a:extLst>
          </p:cNvPr>
          <p:cNvSpPr/>
          <p:nvPr/>
        </p:nvSpPr>
        <p:spPr>
          <a:xfrm>
            <a:off x="855979" y="3893244"/>
            <a:ext cx="3179255" cy="2320944"/>
          </a:xfrm>
          <a:prstGeom prst="ellipse">
            <a:avLst/>
          </a:prstGeom>
          <a:solidFill>
            <a:schemeClr val="accent5">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C3AC9F4-B0E0-99F0-3648-46BF6291333A}"/>
              </a:ext>
            </a:extLst>
          </p:cNvPr>
          <p:cNvSpPr/>
          <p:nvPr/>
        </p:nvSpPr>
        <p:spPr>
          <a:xfrm>
            <a:off x="4249229" y="1293720"/>
            <a:ext cx="3179255" cy="2456596"/>
          </a:xfrm>
          <a:prstGeom prst="ellips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ACE3EF-0562-0395-8D78-F1434A015920}"/>
              </a:ext>
            </a:extLst>
          </p:cNvPr>
          <p:cNvSpPr/>
          <p:nvPr/>
        </p:nvSpPr>
        <p:spPr>
          <a:xfrm>
            <a:off x="849262" y="1298833"/>
            <a:ext cx="3179255" cy="2464636"/>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8A4D65-8565-6296-BE2F-C67F35BC21E6}"/>
              </a:ext>
            </a:extLst>
          </p:cNvPr>
          <p:cNvSpPr>
            <a:spLocks noGrp="1"/>
          </p:cNvSpPr>
          <p:nvPr>
            <p:ph type="title"/>
          </p:nvPr>
        </p:nvSpPr>
        <p:spPr>
          <a:xfrm>
            <a:off x="1409358" y="408914"/>
            <a:ext cx="5541950" cy="821837"/>
          </a:xfrm>
        </p:spPr>
        <p:txBody>
          <a:bodyPr>
            <a:normAutofit fontScale="90000"/>
          </a:bodyPr>
          <a:lstStyle/>
          <a:p>
            <a:r>
              <a:rPr lang="en-US" dirty="0"/>
              <a:t>Desired Properties</a:t>
            </a:r>
          </a:p>
        </p:txBody>
      </p:sp>
      <p:pic>
        <p:nvPicPr>
          <p:cNvPr id="9" name="Graphic 8">
            <a:extLst>
              <a:ext uri="{FF2B5EF4-FFF2-40B4-BE49-F238E27FC236}">
                <a16:creationId xmlns:a16="http://schemas.microsoft.com/office/drawing/2014/main" id="{19C08352-5529-3DD0-C185-58D0FD4FAA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0215" y="4697426"/>
            <a:ext cx="1398584" cy="1284068"/>
          </a:xfrm>
          <a:prstGeom prst="rect">
            <a:avLst/>
          </a:prstGeom>
        </p:spPr>
      </p:pic>
      <p:pic>
        <p:nvPicPr>
          <p:cNvPr id="21" name="Picture 20">
            <a:extLst>
              <a:ext uri="{FF2B5EF4-FFF2-40B4-BE49-F238E27FC236}">
                <a16:creationId xmlns:a16="http://schemas.microsoft.com/office/drawing/2014/main" id="{A3EE24AA-813C-0348-0F88-046EE2D9A7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5990" y="1969405"/>
            <a:ext cx="3179255" cy="1646854"/>
          </a:xfrm>
          <a:prstGeom prst="rect">
            <a:avLst/>
          </a:prstGeom>
        </p:spPr>
      </p:pic>
      <p:pic>
        <p:nvPicPr>
          <p:cNvPr id="23" name="Picture 22">
            <a:extLst>
              <a:ext uri="{FF2B5EF4-FFF2-40B4-BE49-F238E27FC236}">
                <a16:creationId xmlns:a16="http://schemas.microsoft.com/office/drawing/2014/main" id="{F89C4B45-16C0-712F-CFC2-9FEC5C0CB3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4293" y="4968015"/>
            <a:ext cx="1614058" cy="759105"/>
          </a:xfrm>
          <a:prstGeom prst="rect">
            <a:avLst/>
          </a:prstGeom>
        </p:spPr>
      </p:pic>
      <p:sp>
        <p:nvSpPr>
          <p:cNvPr id="24" name="TextBox 23">
            <a:extLst>
              <a:ext uri="{FF2B5EF4-FFF2-40B4-BE49-F238E27FC236}">
                <a16:creationId xmlns:a16="http://schemas.microsoft.com/office/drawing/2014/main" id="{961208BB-3055-1A80-E7B0-AEB8F35246DB}"/>
              </a:ext>
            </a:extLst>
          </p:cNvPr>
          <p:cNvSpPr txBox="1"/>
          <p:nvPr/>
        </p:nvSpPr>
        <p:spPr>
          <a:xfrm>
            <a:off x="1911358" y="1355430"/>
            <a:ext cx="1968759" cy="615553"/>
          </a:xfrm>
          <a:prstGeom prst="rect">
            <a:avLst/>
          </a:prstGeom>
          <a:noFill/>
        </p:spPr>
        <p:txBody>
          <a:bodyPr wrap="square" rtlCol="0">
            <a:spAutoFit/>
          </a:bodyPr>
          <a:lstStyle/>
          <a:p>
            <a:r>
              <a:rPr lang="en-US" sz="3400" b="1" dirty="0"/>
              <a:t>p-Stable</a:t>
            </a:r>
          </a:p>
        </p:txBody>
      </p:sp>
      <p:sp>
        <p:nvSpPr>
          <p:cNvPr id="25" name="TextBox 24">
            <a:extLst>
              <a:ext uri="{FF2B5EF4-FFF2-40B4-BE49-F238E27FC236}">
                <a16:creationId xmlns:a16="http://schemas.microsoft.com/office/drawing/2014/main" id="{E2A4A397-02A1-AE6B-0C4C-69B210F1EC20}"/>
              </a:ext>
            </a:extLst>
          </p:cNvPr>
          <p:cNvSpPr txBox="1"/>
          <p:nvPr/>
        </p:nvSpPr>
        <p:spPr>
          <a:xfrm>
            <a:off x="5221646" y="1381720"/>
            <a:ext cx="2856364" cy="615553"/>
          </a:xfrm>
          <a:prstGeom prst="rect">
            <a:avLst/>
          </a:prstGeom>
          <a:noFill/>
        </p:spPr>
        <p:txBody>
          <a:bodyPr wrap="square" rtlCol="0">
            <a:spAutoFit/>
          </a:bodyPr>
          <a:lstStyle/>
          <a:p>
            <a:r>
              <a:rPr lang="en-US" sz="3400" b="1" dirty="0"/>
              <a:t>p-Informative</a:t>
            </a:r>
          </a:p>
        </p:txBody>
      </p:sp>
      <p:sp>
        <p:nvSpPr>
          <p:cNvPr id="26" name="TextBox 25">
            <a:extLst>
              <a:ext uri="{FF2B5EF4-FFF2-40B4-BE49-F238E27FC236}">
                <a16:creationId xmlns:a16="http://schemas.microsoft.com/office/drawing/2014/main" id="{8CBEA51D-1F70-5E18-7B1A-CFB0B681D7CB}"/>
              </a:ext>
            </a:extLst>
          </p:cNvPr>
          <p:cNvSpPr txBox="1"/>
          <p:nvPr/>
        </p:nvSpPr>
        <p:spPr>
          <a:xfrm>
            <a:off x="1746252" y="4191909"/>
            <a:ext cx="3277337" cy="646331"/>
          </a:xfrm>
          <a:prstGeom prst="rect">
            <a:avLst/>
          </a:prstGeom>
          <a:noFill/>
        </p:spPr>
        <p:txBody>
          <a:bodyPr wrap="square" rtlCol="0">
            <a:spAutoFit/>
          </a:bodyPr>
          <a:lstStyle/>
          <a:p>
            <a:r>
              <a:rPr lang="en-US" sz="3600" b="1" dirty="0"/>
              <a:t>Computable</a:t>
            </a:r>
          </a:p>
        </p:txBody>
      </p:sp>
      <p:sp>
        <p:nvSpPr>
          <p:cNvPr id="27" name="TextBox 26">
            <a:extLst>
              <a:ext uri="{FF2B5EF4-FFF2-40B4-BE49-F238E27FC236}">
                <a16:creationId xmlns:a16="http://schemas.microsoft.com/office/drawing/2014/main" id="{E26D9467-963A-66B9-8661-9D2B20057C27}"/>
              </a:ext>
            </a:extLst>
          </p:cNvPr>
          <p:cNvSpPr txBox="1"/>
          <p:nvPr/>
        </p:nvSpPr>
        <p:spPr>
          <a:xfrm>
            <a:off x="5357425" y="4051095"/>
            <a:ext cx="1865501" cy="646331"/>
          </a:xfrm>
          <a:prstGeom prst="rect">
            <a:avLst/>
          </a:prstGeom>
          <a:noFill/>
        </p:spPr>
        <p:txBody>
          <a:bodyPr wrap="square" rtlCol="0">
            <a:spAutoFit/>
          </a:bodyPr>
          <a:lstStyle/>
          <a:p>
            <a:r>
              <a:rPr lang="en-US" sz="3600" b="1" dirty="0"/>
              <a:t>Metric</a:t>
            </a:r>
          </a:p>
        </p:txBody>
      </p:sp>
      <p:pic>
        <p:nvPicPr>
          <p:cNvPr id="33" name="Graphic 32">
            <a:extLst>
              <a:ext uri="{FF2B5EF4-FFF2-40B4-BE49-F238E27FC236}">
                <a16:creationId xmlns:a16="http://schemas.microsoft.com/office/drawing/2014/main" id="{C54308F2-16D4-BF96-DE9B-FCE769CC26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3423" y="1970421"/>
            <a:ext cx="2383762" cy="1687474"/>
          </a:xfrm>
          <a:prstGeom prst="rect">
            <a:avLst/>
          </a:prstGeom>
        </p:spPr>
      </p:pic>
      <p:sp>
        <p:nvSpPr>
          <p:cNvPr id="3" name="TextBox 2">
            <a:extLst>
              <a:ext uri="{FF2B5EF4-FFF2-40B4-BE49-F238E27FC236}">
                <a16:creationId xmlns:a16="http://schemas.microsoft.com/office/drawing/2014/main" id="{556D3D6F-1C57-7A90-C3E2-02F7BC4AA0DB}"/>
              </a:ext>
            </a:extLst>
          </p:cNvPr>
          <p:cNvSpPr txBox="1"/>
          <p:nvPr/>
        </p:nvSpPr>
        <p:spPr>
          <a:xfrm>
            <a:off x="5415748" y="1858436"/>
            <a:ext cx="519111" cy="369332"/>
          </a:xfrm>
          <a:prstGeom prst="rect">
            <a:avLst/>
          </a:prstGeom>
          <a:noFill/>
        </p:spPr>
        <p:txBody>
          <a:bodyPr wrap="square" rtlCol="0">
            <a:spAutoFit/>
          </a:bodyPr>
          <a:lstStyle/>
          <a:p>
            <a:r>
              <a:rPr lang="en-US" b="1" dirty="0"/>
              <a:t>p-</a:t>
            </a:r>
          </a:p>
        </p:txBody>
      </p:sp>
    </p:spTree>
    <p:extLst>
      <p:ext uri="{BB962C8B-B14F-4D97-AF65-F5344CB8AC3E}">
        <p14:creationId xmlns:p14="http://schemas.microsoft.com/office/powerpoint/2010/main" val="1844965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FACDD-8360-ADA9-1CEA-AB550E28F4F4}"/>
              </a:ext>
            </a:extLst>
          </p:cNvPr>
          <p:cNvSpPr>
            <a:spLocks noGrp="1"/>
          </p:cNvSpPr>
          <p:nvPr>
            <p:ph type="title"/>
          </p:nvPr>
        </p:nvSpPr>
        <p:spPr/>
        <p:txBody>
          <a:bodyPr/>
          <a:lstStyle/>
          <a:p>
            <a:r>
              <a:rPr lang="en-US" dirty="0"/>
              <a:t>Wasserstein Distance</a:t>
            </a:r>
          </a:p>
        </p:txBody>
      </p:sp>
      <p:sp>
        <p:nvSpPr>
          <p:cNvPr id="3" name="Oval 2">
            <a:extLst>
              <a:ext uri="{FF2B5EF4-FFF2-40B4-BE49-F238E27FC236}">
                <a16:creationId xmlns:a16="http://schemas.microsoft.com/office/drawing/2014/main" id="{D84A2DCF-04EF-4077-7D39-D6E6508C8E18}"/>
              </a:ext>
            </a:extLst>
          </p:cNvPr>
          <p:cNvSpPr/>
          <p:nvPr/>
        </p:nvSpPr>
        <p:spPr>
          <a:xfrm>
            <a:off x="4763679" y="4589108"/>
            <a:ext cx="1917605" cy="1615553"/>
          </a:xfrm>
          <a:prstGeom prst="ellipse">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488750C-2601-8408-711F-EB9B578C3652}"/>
              </a:ext>
            </a:extLst>
          </p:cNvPr>
          <p:cNvSpPr/>
          <p:nvPr/>
        </p:nvSpPr>
        <p:spPr>
          <a:xfrm>
            <a:off x="6799347" y="4610493"/>
            <a:ext cx="1917604" cy="1615553"/>
          </a:xfrm>
          <a:prstGeom prst="ellipse">
            <a:avLst/>
          </a:prstGeom>
          <a:solidFill>
            <a:schemeClr val="accent5">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B1E1328-B0EC-02F8-16C8-259928BEFD31}"/>
              </a:ext>
            </a:extLst>
          </p:cNvPr>
          <p:cNvSpPr/>
          <p:nvPr/>
        </p:nvSpPr>
        <p:spPr>
          <a:xfrm>
            <a:off x="765544" y="4530379"/>
            <a:ext cx="1904468" cy="1646854"/>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AD81FEA-4383-84E8-7FCA-0E59793EE582}"/>
              </a:ext>
            </a:extLst>
          </p:cNvPr>
          <p:cNvSpPr txBox="1"/>
          <p:nvPr/>
        </p:nvSpPr>
        <p:spPr>
          <a:xfrm>
            <a:off x="1178086" y="5122973"/>
            <a:ext cx="1580035" cy="461665"/>
          </a:xfrm>
          <a:prstGeom prst="rect">
            <a:avLst/>
          </a:prstGeom>
          <a:noFill/>
        </p:spPr>
        <p:txBody>
          <a:bodyPr wrap="square" rtlCol="0">
            <a:spAutoFit/>
          </a:bodyPr>
          <a:lstStyle/>
          <a:p>
            <a:r>
              <a:rPr lang="en-US" sz="2400" b="1" dirty="0"/>
              <a:t>Stable</a:t>
            </a:r>
          </a:p>
        </p:txBody>
      </p:sp>
      <p:sp>
        <p:nvSpPr>
          <p:cNvPr id="13" name="TextBox 12">
            <a:extLst>
              <a:ext uri="{FF2B5EF4-FFF2-40B4-BE49-F238E27FC236}">
                <a16:creationId xmlns:a16="http://schemas.microsoft.com/office/drawing/2014/main" id="{7A901B48-9B94-5F33-2163-74921C4CE07D}"/>
              </a:ext>
            </a:extLst>
          </p:cNvPr>
          <p:cNvSpPr txBox="1"/>
          <p:nvPr/>
        </p:nvSpPr>
        <p:spPr>
          <a:xfrm>
            <a:off x="5168503" y="5122972"/>
            <a:ext cx="2060849" cy="461665"/>
          </a:xfrm>
          <a:prstGeom prst="rect">
            <a:avLst/>
          </a:prstGeom>
          <a:noFill/>
        </p:spPr>
        <p:txBody>
          <a:bodyPr wrap="square" rtlCol="0">
            <a:spAutoFit/>
          </a:bodyPr>
          <a:lstStyle/>
          <a:p>
            <a:r>
              <a:rPr lang="en-US" sz="2400" b="1" dirty="0"/>
              <a:t>Computable</a:t>
            </a:r>
          </a:p>
        </p:txBody>
      </p:sp>
      <p:sp>
        <p:nvSpPr>
          <p:cNvPr id="14" name="TextBox 13">
            <a:extLst>
              <a:ext uri="{FF2B5EF4-FFF2-40B4-BE49-F238E27FC236}">
                <a16:creationId xmlns:a16="http://schemas.microsoft.com/office/drawing/2014/main" id="{F7EC31BE-2A30-7B91-2BC3-19C63842F9C9}"/>
              </a:ext>
            </a:extLst>
          </p:cNvPr>
          <p:cNvSpPr txBox="1"/>
          <p:nvPr/>
        </p:nvSpPr>
        <p:spPr>
          <a:xfrm>
            <a:off x="7229352" y="5098390"/>
            <a:ext cx="1239560" cy="461665"/>
          </a:xfrm>
          <a:prstGeom prst="rect">
            <a:avLst/>
          </a:prstGeom>
          <a:noFill/>
        </p:spPr>
        <p:txBody>
          <a:bodyPr wrap="square" rtlCol="0">
            <a:spAutoFit/>
          </a:bodyPr>
          <a:lstStyle/>
          <a:p>
            <a:r>
              <a:rPr lang="en-US" sz="2400" b="1" dirty="0"/>
              <a:t>Metric</a:t>
            </a:r>
          </a:p>
        </p:txBody>
      </p:sp>
      <p:pic>
        <p:nvPicPr>
          <p:cNvPr id="4" name="Picture 4" descr="Chart, line chart&#10;&#10;Description automatically generated">
            <a:extLst>
              <a:ext uri="{FF2B5EF4-FFF2-40B4-BE49-F238E27FC236}">
                <a16:creationId xmlns:a16="http://schemas.microsoft.com/office/drawing/2014/main" id="{2EDC2D51-F974-5A2C-C968-88C15E572341}"/>
              </a:ext>
            </a:extLst>
          </p:cNvPr>
          <p:cNvPicPr>
            <a:picLocks noGrp="1" noChangeAspect="1"/>
          </p:cNvPicPr>
          <p:nvPr>
            <p:ph idx="1"/>
          </p:nvPr>
        </p:nvPicPr>
        <p:blipFill>
          <a:blip r:embed="rId2"/>
          <a:stretch>
            <a:fillRect/>
          </a:stretch>
        </p:blipFill>
        <p:spPr>
          <a:xfrm>
            <a:off x="857782" y="1628925"/>
            <a:ext cx="6219293" cy="2533472"/>
          </a:xfrm>
        </p:spPr>
      </p:pic>
      <p:pic>
        <p:nvPicPr>
          <p:cNvPr id="8" name="Picture 7">
            <a:extLst>
              <a:ext uri="{FF2B5EF4-FFF2-40B4-BE49-F238E27FC236}">
                <a16:creationId xmlns:a16="http://schemas.microsoft.com/office/drawing/2014/main" id="{87F964C5-56E6-A558-27AA-62663CC41969}"/>
              </a:ext>
            </a:extLst>
          </p:cNvPr>
          <p:cNvPicPr>
            <a:picLocks noChangeAspect="1"/>
          </p:cNvPicPr>
          <p:nvPr/>
        </p:nvPicPr>
        <p:blipFill>
          <a:blip r:embed="rId3"/>
          <a:stretch>
            <a:fillRect/>
          </a:stretch>
        </p:blipFill>
        <p:spPr>
          <a:xfrm>
            <a:off x="857782" y="3960254"/>
            <a:ext cx="5142968" cy="497091"/>
          </a:xfrm>
          <a:prstGeom prst="rect">
            <a:avLst/>
          </a:prstGeom>
        </p:spPr>
      </p:pic>
      <p:cxnSp>
        <p:nvCxnSpPr>
          <p:cNvPr id="10" name="Straight Arrow Connector 9">
            <a:extLst>
              <a:ext uri="{FF2B5EF4-FFF2-40B4-BE49-F238E27FC236}">
                <a16:creationId xmlns:a16="http://schemas.microsoft.com/office/drawing/2014/main" id="{E309DEA3-A175-9582-8653-3174C66025A5}"/>
              </a:ext>
            </a:extLst>
          </p:cNvPr>
          <p:cNvCxnSpPr>
            <a:cxnSpLocks/>
            <a:endCxn id="7" idx="7"/>
          </p:cNvCxnSpPr>
          <p:nvPr/>
        </p:nvCxnSpPr>
        <p:spPr>
          <a:xfrm flipH="1">
            <a:off x="2391109" y="4530379"/>
            <a:ext cx="761666" cy="24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270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A5FBC58-E66F-9333-8647-CA60C4B433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499" y="2999713"/>
            <a:ext cx="5766732" cy="1774910"/>
          </a:xfrm>
          <a:prstGeom prst="rect">
            <a:avLst/>
          </a:prstGeom>
        </p:spPr>
      </p:pic>
      <p:pic>
        <p:nvPicPr>
          <p:cNvPr id="8" name="Graphic 7">
            <a:extLst>
              <a:ext uri="{FF2B5EF4-FFF2-40B4-BE49-F238E27FC236}">
                <a16:creationId xmlns:a16="http://schemas.microsoft.com/office/drawing/2014/main" id="{CCE14370-27BD-3620-F370-3A468E96A8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544" y="1518861"/>
            <a:ext cx="5445592" cy="1488278"/>
          </a:xfrm>
          <a:prstGeom prst="rect">
            <a:avLst/>
          </a:prstGeom>
        </p:spPr>
      </p:pic>
      <p:sp>
        <p:nvSpPr>
          <p:cNvPr id="2" name="Title 1">
            <a:extLst>
              <a:ext uri="{FF2B5EF4-FFF2-40B4-BE49-F238E27FC236}">
                <a16:creationId xmlns:a16="http://schemas.microsoft.com/office/drawing/2014/main" id="{6BEFACDD-8360-ADA9-1CEA-AB550E28F4F4}"/>
              </a:ext>
            </a:extLst>
          </p:cNvPr>
          <p:cNvSpPr>
            <a:spLocks noGrp="1"/>
          </p:cNvSpPr>
          <p:nvPr>
            <p:ph type="title"/>
          </p:nvPr>
        </p:nvSpPr>
        <p:spPr/>
        <p:txBody>
          <a:bodyPr>
            <a:normAutofit/>
          </a:bodyPr>
          <a:lstStyle/>
          <a:p>
            <a:r>
              <a:rPr lang="en-US" dirty="0"/>
              <a:t>Wasserstein Distance</a:t>
            </a:r>
          </a:p>
        </p:txBody>
      </p:sp>
      <p:sp>
        <p:nvSpPr>
          <p:cNvPr id="3" name="Oval 2">
            <a:extLst>
              <a:ext uri="{FF2B5EF4-FFF2-40B4-BE49-F238E27FC236}">
                <a16:creationId xmlns:a16="http://schemas.microsoft.com/office/drawing/2014/main" id="{D84A2DCF-04EF-4077-7D39-D6E6508C8E18}"/>
              </a:ext>
            </a:extLst>
          </p:cNvPr>
          <p:cNvSpPr/>
          <p:nvPr/>
        </p:nvSpPr>
        <p:spPr>
          <a:xfrm>
            <a:off x="4763679" y="4589108"/>
            <a:ext cx="1917605" cy="1615553"/>
          </a:xfrm>
          <a:prstGeom prst="ellipse">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488750C-2601-8408-711F-EB9B578C3652}"/>
              </a:ext>
            </a:extLst>
          </p:cNvPr>
          <p:cNvSpPr/>
          <p:nvPr/>
        </p:nvSpPr>
        <p:spPr>
          <a:xfrm>
            <a:off x="6799347" y="4610493"/>
            <a:ext cx="1917604" cy="1615553"/>
          </a:xfrm>
          <a:prstGeom prst="ellipse">
            <a:avLst/>
          </a:prstGeom>
          <a:solidFill>
            <a:schemeClr val="accent5">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729D563-3271-FF63-9B89-DB1EF1D74DF2}"/>
              </a:ext>
            </a:extLst>
          </p:cNvPr>
          <p:cNvSpPr/>
          <p:nvPr/>
        </p:nvSpPr>
        <p:spPr>
          <a:xfrm>
            <a:off x="2712201" y="4589108"/>
            <a:ext cx="1917604" cy="1646854"/>
          </a:xfrm>
          <a:prstGeom prst="ellips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B1E1328-B0EC-02F8-16C8-259928BEFD31}"/>
              </a:ext>
            </a:extLst>
          </p:cNvPr>
          <p:cNvSpPr/>
          <p:nvPr/>
        </p:nvSpPr>
        <p:spPr>
          <a:xfrm>
            <a:off x="765544" y="4530379"/>
            <a:ext cx="1904468" cy="1646854"/>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AD81FEA-4383-84E8-7FCA-0E59793EE582}"/>
              </a:ext>
            </a:extLst>
          </p:cNvPr>
          <p:cNvSpPr txBox="1"/>
          <p:nvPr/>
        </p:nvSpPr>
        <p:spPr>
          <a:xfrm>
            <a:off x="1178086" y="5122973"/>
            <a:ext cx="1580035" cy="461665"/>
          </a:xfrm>
          <a:prstGeom prst="rect">
            <a:avLst/>
          </a:prstGeom>
          <a:noFill/>
        </p:spPr>
        <p:txBody>
          <a:bodyPr wrap="square" rtlCol="0">
            <a:spAutoFit/>
          </a:bodyPr>
          <a:lstStyle/>
          <a:p>
            <a:r>
              <a:rPr lang="en-US" sz="2400" b="1" dirty="0"/>
              <a:t>Stable</a:t>
            </a:r>
          </a:p>
        </p:txBody>
      </p:sp>
      <p:sp>
        <p:nvSpPr>
          <p:cNvPr id="13" name="TextBox 12">
            <a:extLst>
              <a:ext uri="{FF2B5EF4-FFF2-40B4-BE49-F238E27FC236}">
                <a16:creationId xmlns:a16="http://schemas.microsoft.com/office/drawing/2014/main" id="{7A901B48-9B94-5F33-2163-74921C4CE07D}"/>
              </a:ext>
            </a:extLst>
          </p:cNvPr>
          <p:cNvSpPr txBox="1"/>
          <p:nvPr/>
        </p:nvSpPr>
        <p:spPr>
          <a:xfrm>
            <a:off x="4796654" y="5116302"/>
            <a:ext cx="2060849" cy="461665"/>
          </a:xfrm>
          <a:prstGeom prst="rect">
            <a:avLst/>
          </a:prstGeom>
          <a:noFill/>
        </p:spPr>
        <p:txBody>
          <a:bodyPr wrap="square" rtlCol="0">
            <a:spAutoFit/>
          </a:bodyPr>
          <a:lstStyle/>
          <a:p>
            <a:r>
              <a:rPr lang="en-US" sz="2400" b="1" dirty="0"/>
              <a:t>Computable</a:t>
            </a:r>
          </a:p>
        </p:txBody>
      </p:sp>
      <p:sp>
        <p:nvSpPr>
          <p:cNvPr id="14" name="TextBox 13">
            <a:extLst>
              <a:ext uri="{FF2B5EF4-FFF2-40B4-BE49-F238E27FC236}">
                <a16:creationId xmlns:a16="http://schemas.microsoft.com/office/drawing/2014/main" id="{F7EC31BE-2A30-7B91-2BC3-19C63842F9C9}"/>
              </a:ext>
            </a:extLst>
          </p:cNvPr>
          <p:cNvSpPr txBox="1"/>
          <p:nvPr/>
        </p:nvSpPr>
        <p:spPr>
          <a:xfrm>
            <a:off x="7229352" y="5098390"/>
            <a:ext cx="1239560" cy="461665"/>
          </a:xfrm>
          <a:prstGeom prst="rect">
            <a:avLst/>
          </a:prstGeom>
          <a:noFill/>
        </p:spPr>
        <p:txBody>
          <a:bodyPr wrap="square" rtlCol="0">
            <a:spAutoFit/>
          </a:bodyPr>
          <a:lstStyle/>
          <a:p>
            <a:r>
              <a:rPr lang="en-US" sz="2400" b="1" dirty="0"/>
              <a:t>Metric</a:t>
            </a:r>
          </a:p>
        </p:txBody>
      </p:sp>
      <p:cxnSp>
        <p:nvCxnSpPr>
          <p:cNvPr id="17" name="Straight Connector 16">
            <a:extLst>
              <a:ext uri="{FF2B5EF4-FFF2-40B4-BE49-F238E27FC236}">
                <a16:creationId xmlns:a16="http://schemas.microsoft.com/office/drawing/2014/main" id="{59B717A9-C1B9-7844-651F-E9C506D6448B}"/>
              </a:ext>
            </a:extLst>
          </p:cNvPr>
          <p:cNvCxnSpPr>
            <a:cxnSpLocks/>
          </p:cNvCxnSpPr>
          <p:nvPr/>
        </p:nvCxnSpPr>
        <p:spPr>
          <a:xfrm>
            <a:off x="2882470" y="4659102"/>
            <a:ext cx="1680005" cy="1566944"/>
          </a:xfrm>
          <a:prstGeom prst="line">
            <a:avLst/>
          </a:prstGeom>
          <a:ln w="76200"/>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52E94EF5-0AD9-5F56-B285-5BEB2C3722C1}"/>
              </a:ext>
            </a:extLst>
          </p:cNvPr>
          <p:cNvCxnSpPr>
            <a:cxnSpLocks/>
          </p:cNvCxnSpPr>
          <p:nvPr/>
        </p:nvCxnSpPr>
        <p:spPr>
          <a:xfrm flipH="1">
            <a:off x="2788487" y="4659102"/>
            <a:ext cx="1680005" cy="1566944"/>
          </a:xfrm>
          <a:prstGeom prst="line">
            <a:avLst/>
          </a:prstGeom>
          <a:ln w="76200"/>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5ADFD847-6499-1FA0-7153-69A29DE57D58}"/>
              </a:ext>
            </a:extLst>
          </p:cNvPr>
          <p:cNvSpPr txBox="1"/>
          <p:nvPr/>
        </p:nvSpPr>
        <p:spPr>
          <a:xfrm>
            <a:off x="2837143" y="5122973"/>
            <a:ext cx="2160403" cy="461665"/>
          </a:xfrm>
          <a:prstGeom prst="rect">
            <a:avLst/>
          </a:prstGeom>
          <a:noFill/>
        </p:spPr>
        <p:txBody>
          <a:bodyPr wrap="square" rtlCol="0">
            <a:spAutoFit/>
          </a:bodyPr>
          <a:lstStyle/>
          <a:p>
            <a:r>
              <a:rPr lang="en-US" sz="2400" b="1" dirty="0"/>
              <a:t>Informative</a:t>
            </a:r>
          </a:p>
        </p:txBody>
      </p:sp>
    </p:spTree>
    <p:extLst>
      <p:ext uri="{BB962C8B-B14F-4D97-AF65-F5344CB8AC3E}">
        <p14:creationId xmlns:p14="http://schemas.microsoft.com/office/powerpoint/2010/main" val="1524496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1">
            <a:extLst>
              <a:ext uri="{FF2B5EF4-FFF2-40B4-BE49-F238E27FC236}">
                <a16:creationId xmlns:a16="http://schemas.microsoft.com/office/drawing/2014/main" id="{9EECF2C4-F302-8E0C-2841-9D114629C5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5088" y="2419493"/>
            <a:ext cx="7621187" cy="2007673"/>
          </a:xfrm>
          <a:prstGeom prst="rect">
            <a:avLst/>
          </a:prstGeom>
        </p:spPr>
      </p:pic>
      <p:sp>
        <p:nvSpPr>
          <p:cNvPr id="2" name="Title 1">
            <a:extLst>
              <a:ext uri="{FF2B5EF4-FFF2-40B4-BE49-F238E27FC236}">
                <a16:creationId xmlns:a16="http://schemas.microsoft.com/office/drawing/2014/main" id="{6BEFACDD-8360-ADA9-1CEA-AB550E28F4F4}"/>
              </a:ext>
            </a:extLst>
          </p:cNvPr>
          <p:cNvSpPr>
            <a:spLocks noGrp="1"/>
          </p:cNvSpPr>
          <p:nvPr>
            <p:ph type="title"/>
          </p:nvPr>
        </p:nvSpPr>
        <p:spPr/>
        <p:txBody>
          <a:bodyPr/>
          <a:lstStyle/>
          <a:p>
            <a:r>
              <a:rPr lang="en-US" dirty="0"/>
              <a:t>Merge Tree Edit Distance</a:t>
            </a:r>
          </a:p>
        </p:txBody>
      </p:sp>
      <p:sp>
        <p:nvSpPr>
          <p:cNvPr id="3" name="Oval 2">
            <a:extLst>
              <a:ext uri="{FF2B5EF4-FFF2-40B4-BE49-F238E27FC236}">
                <a16:creationId xmlns:a16="http://schemas.microsoft.com/office/drawing/2014/main" id="{D84A2DCF-04EF-4077-7D39-D6E6508C8E18}"/>
              </a:ext>
            </a:extLst>
          </p:cNvPr>
          <p:cNvSpPr/>
          <p:nvPr/>
        </p:nvSpPr>
        <p:spPr>
          <a:xfrm>
            <a:off x="4763679" y="4589108"/>
            <a:ext cx="1917605" cy="1615553"/>
          </a:xfrm>
          <a:prstGeom prst="ellipse">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488750C-2601-8408-711F-EB9B578C3652}"/>
              </a:ext>
            </a:extLst>
          </p:cNvPr>
          <p:cNvSpPr/>
          <p:nvPr/>
        </p:nvSpPr>
        <p:spPr>
          <a:xfrm>
            <a:off x="6799347" y="4610493"/>
            <a:ext cx="1917604" cy="1615553"/>
          </a:xfrm>
          <a:prstGeom prst="ellipse">
            <a:avLst/>
          </a:prstGeom>
          <a:solidFill>
            <a:schemeClr val="accent5">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729D563-3271-FF63-9B89-DB1EF1D74DF2}"/>
              </a:ext>
            </a:extLst>
          </p:cNvPr>
          <p:cNvSpPr/>
          <p:nvPr/>
        </p:nvSpPr>
        <p:spPr>
          <a:xfrm>
            <a:off x="2712201" y="4589108"/>
            <a:ext cx="1917604" cy="1646854"/>
          </a:xfrm>
          <a:prstGeom prst="ellips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B1E1328-B0EC-02F8-16C8-259928BEFD31}"/>
              </a:ext>
            </a:extLst>
          </p:cNvPr>
          <p:cNvSpPr/>
          <p:nvPr/>
        </p:nvSpPr>
        <p:spPr>
          <a:xfrm>
            <a:off x="765544" y="4530379"/>
            <a:ext cx="1904468" cy="1646854"/>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AD81FEA-4383-84E8-7FCA-0E59793EE582}"/>
              </a:ext>
            </a:extLst>
          </p:cNvPr>
          <p:cNvSpPr txBox="1"/>
          <p:nvPr/>
        </p:nvSpPr>
        <p:spPr>
          <a:xfrm>
            <a:off x="1178086" y="5122973"/>
            <a:ext cx="1580035" cy="461665"/>
          </a:xfrm>
          <a:prstGeom prst="rect">
            <a:avLst/>
          </a:prstGeom>
          <a:noFill/>
        </p:spPr>
        <p:txBody>
          <a:bodyPr wrap="square" rtlCol="0">
            <a:spAutoFit/>
          </a:bodyPr>
          <a:lstStyle/>
          <a:p>
            <a:r>
              <a:rPr lang="en-US" sz="2400" b="1" dirty="0"/>
              <a:t>Stable</a:t>
            </a:r>
          </a:p>
        </p:txBody>
      </p:sp>
      <p:sp>
        <p:nvSpPr>
          <p:cNvPr id="13" name="TextBox 12">
            <a:extLst>
              <a:ext uri="{FF2B5EF4-FFF2-40B4-BE49-F238E27FC236}">
                <a16:creationId xmlns:a16="http://schemas.microsoft.com/office/drawing/2014/main" id="{7A901B48-9B94-5F33-2163-74921C4CE07D}"/>
              </a:ext>
            </a:extLst>
          </p:cNvPr>
          <p:cNvSpPr txBox="1"/>
          <p:nvPr/>
        </p:nvSpPr>
        <p:spPr>
          <a:xfrm>
            <a:off x="4796654" y="5116302"/>
            <a:ext cx="2060849" cy="461665"/>
          </a:xfrm>
          <a:prstGeom prst="rect">
            <a:avLst/>
          </a:prstGeom>
          <a:noFill/>
        </p:spPr>
        <p:txBody>
          <a:bodyPr wrap="square" rtlCol="0">
            <a:spAutoFit/>
          </a:bodyPr>
          <a:lstStyle/>
          <a:p>
            <a:r>
              <a:rPr lang="en-US" sz="2400" b="1" dirty="0"/>
              <a:t>Computable</a:t>
            </a:r>
          </a:p>
        </p:txBody>
      </p:sp>
      <p:sp>
        <p:nvSpPr>
          <p:cNvPr id="14" name="TextBox 13">
            <a:extLst>
              <a:ext uri="{FF2B5EF4-FFF2-40B4-BE49-F238E27FC236}">
                <a16:creationId xmlns:a16="http://schemas.microsoft.com/office/drawing/2014/main" id="{F7EC31BE-2A30-7B91-2BC3-19C63842F9C9}"/>
              </a:ext>
            </a:extLst>
          </p:cNvPr>
          <p:cNvSpPr txBox="1"/>
          <p:nvPr/>
        </p:nvSpPr>
        <p:spPr>
          <a:xfrm>
            <a:off x="7229352" y="5098390"/>
            <a:ext cx="1239560" cy="461665"/>
          </a:xfrm>
          <a:prstGeom prst="rect">
            <a:avLst/>
          </a:prstGeom>
          <a:noFill/>
        </p:spPr>
        <p:txBody>
          <a:bodyPr wrap="square" rtlCol="0">
            <a:spAutoFit/>
          </a:bodyPr>
          <a:lstStyle/>
          <a:p>
            <a:r>
              <a:rPr lang="en-US" sz="2400" b="1" dirty="0"/>
              <a:t>Metric</a:t>
            </a:r>
          </a:p>
        </p:txBody>
      </p:sp>
      <p:cxnSp>
        <p:nvCxnSpPr>
          <p:cNvPr id="17" name="Straight Connector 16">
            <a:extLst>
              <a:ext uri="{FF2B5EF4-FFF2-40B4-BE49-F238E27FC236}">
                <a16:creationId xmlns:a16="http://schemas.microsoft.com/office/drawing/2014/main" id="{59B717A9-C1B9-7844-651F-E9C506D6448B}"/>
              </a:ext>
            </a:extLst>
          </p:cNvPr>
          <p:cNvCxnSpPr>
            <a:cxnSpLocks/>
          </p:cNvCxnSpPr>
          <p:nvPr/>
        </p:nvCxnSpPr>
        <p:spPr>
          <a:xfrm>
            <a:off x="939370" y="4659102"/>
            <a:ext cx="1680005" cy="1566944"/>
          </a:xfrm>
          <a:prstGeom prst="line">
            <a:avLst/>
          </a:prstGeom>
          <a:ln w="76200"/>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52E94EF5-0AD9-5F56-B285-5BEB2C3722C1}"/>
              </a:ext>
            </a:extLst>
          </p:cNvPr>
          <p:cNvCxnSpPr>
            <a:cxnSpLocks/>
          </p:cNvCxnSpPr>
          <p:nvPr/>
        </p:nvCxnSpPr>
        <p:spPr>
          <a:xfrm flipH="1">
            <a:off x="845387" y="4659102"/>
            <a:ext cx="1680005" cy="1566944"/>
          </a:xfrm>
          <a:prstGeom prst="line">
            <a:avLst/>
          </a:prstGeom>
          <a:ln w="76200"/>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5ADFD847-6499-1FA0-7153-69A29DE57D58}"/>
              </a:ext>
            </a:extLst>
          </p:cNvPr>
          <p:cNvSpPr txBox="1"/>
          <p:nvPr/>
        </p:nvSpPr>
        <p:spPr>
          <a:xfrm>
            <a:off x="2837143" y="5122973"/>
            <a:ext cx="2160403" cy="461665"/>
          </a:xfrm>
          <a:prstGeom prst="rect">
            <a:avLst/>
          </a:prstGeom>
          <a:noFill/>
        </p:spPr>
        <p:txBody>
          <a:bodyPr wrap="square" rtlCol="0">
            <a:spAutoFit/>
          </a:bodyPr>
          <a:lstStyle/>
          <a:p>
            <a:r>
              <a:rPr lang="en-US" sz="2400" b="1" dirty="0"/>
              <a:t>Informative</a:t>
            </a:r>
          </a:p>
        </p:txBody>
      </p:sp>
      <p:pic>
        <p:nvPicPr>
          <p:cNvPr id="21" name="Picture 20">
            <a:extLst>
              <a:ext uri="{FF2B5EF4-FFF2-40B4-BE49-F238E27FC236}">
                <a16:creationId xmlns:a16="http://schemas.microsoft.com/office/drawing/2014/main" id="{06AD21AD-ED04-B85A-E104-2F8302CB9EC4}"/>
              </a:ext>
            </a:extLst>
          </p:cNvPr>
          <p:cNvPicPr>
            <a:picLocks noChangeAspect="1"/>
          </p:cNvPicPr>
          <p:nvPr/>
        </p:nvPicPr>
        <p:blipFill>
          <a:blip r:embed="rId4"/>
          <a:stretch>
            <a:fillRect/>
          </a:stretch>
        </p:blipFill>
        <p:spPr>
          <a:xfrm>
            <a:off x="823319" y="1702988"/>
            <a:ext cx="7497362" cy="538705"/>
          </a:xfrm>
          <a:prstGeom prst="rect">
            <a:avLst/>
          </a:prstGeom>
        </p:spPr>
      </p:pic>
    </p:spTree>
    <p:extLst>
      <p:ext uri="{BB962C8B-B14F-4D97-AF65-F5344CB8AC3E}">
        <p14:creationId xmlns:p14="http://schemas.microsoft.com/office/powerpoint/2010/main" val="2114341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84A2DCF-04EF-4077-7D39-D6E6508C8E18}"/>
              </a:ext>
            </a:extLst>
          </p:cNvPr>
          <p:cNvSpPr/>
          <p:nvPr/>
        </p:nvSpPr>
        <p:spPr>
          <a:xfrm>
            <a:off x="4763679" y="4589108"/>
            <a:ext cx="1917605" cy="1615553"/>
          </a:xfrm>
          <a:prstGeom prst="ellipse">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488750C-2601-8408-711F-EB9B578C3652}"/>
              </a:ext>
            </a:extLst>
          </p:cNvPr>
          <p:cNvSpPr/>
          <p:nvPr/>
        </p:nvSpPr>
        <p:spPr>
          <a:xfrm>
            <a:off x="6799347" y="4610493"/>
            <a:ext cx="1917604" cy="1615553"/>
          </a:xfrm>
          <a:prstGeom prst="ellipse">
            <a:avLst/>
          </a:prstGeom>
          <a:solidFill>
            <a:schemeClr val="accent5">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729D563-3271-FF63-9B89-DB1EF1D74DF2}"/>
              </a:ext>
            </a:extLst>
          </p:cNvPr>
          <p:cNvSpPr/>
          <p:nvPr/>
        </p:nvSpPr>
        <p:spPr>
          <a:xfrm>
            <a:off x="2712201" y="4589108"/>
            <a:ext cx="1917604" cy="1646854"/>
          </a:xfrm>
          <a:prstGeom prst="ellips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B1E1328-B0EC-02F8-16C8-259928BEFD31}"/>
              </a:ext>
            </a:extLst>
          </p:cNvPr>
          <p:cNvSpPr/>
          <p:nvPr/>
        </p:nvSpPr>
        <p:spPr>
          <a:xfrm>
            <a:off x="765544" y="4530379"/>
            <a:ext cx="1904468" cy="1646854"/>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AD81FEA-4383-84E8-7FCA-0E59793EE582}"/>
              </a:ext>
            </a:extLst>
          </p:cNvPr>
          <p:cNvSpPr txBox="1"/>
          <p:nvPr/>
        </p:nvSpPr>
        <p:spPr>
          <a:xfrm>
            <a:off x="1178086" y="5122973"/>
            <a:ext cx="1580035" cy="461665"/>
          </a:xfrm>
          <a:prstGeom prst="rect">
            <a:avLst/>
          </a:prstGeom>
          <a:noFill/>
        </p:spPr>
        <p:txBody>
          <a:bodyPr wrap="square" rtlCol="0">
            <a:spAutoFit/>
          </a:bodyPr>
          <a:lstStyle/>
          <a:p>
            <a:r>
              <a:rPr lang="en-US" sz="2400" b="1" dirty="0"/>
              <a:t>Stable</a:t>
            </a:r>
          </a:p>
        </p:txBody>
      </p:sp>
      <p:sp>
        <p:nvSpPr>
          <p:cNvPr id="13" name="TextBox 12">
            <a:extLst>
              <a:ext uri="{FF2B5EF4-FFF2-40B4-BE49-F238E27FC236}">
                <a16:creationId xmlns:a16="http://schemas.microsoft.com/office/drawing/2014/main" id="{7A901B48-9B94-5F33-2163-74921C4CE07D}"/>
              </a:ext>
            </a:extLst>
          </p:cNvPr>
          <p:cNvSpPr txBox="1"/>
          <p:nvPr/>
        </p:nvSpPr>
        <p:spPr>
          <a:xfrm>
            <a:off x="4796654" y="5116302"/>
            <a:ext cx="2060849" cy="461665"/>
          </a:xfrm>
          <a:prstGeom prst="rect">
            <a:avLst/>
          </a:prstGeom>
          <a:noFill/>
        </p:spPr>
        <p:txBody>
          <a:bodyPr wrap="square" rtlCol="0">
            <a:spAutoFit/>
          </a:bodyPr>
          <a:lstStyle/>
          <a:p>
            <a:r>
              <a:rPr lang="en-US" sz="2400" b="1" dirty="0"/>
              <a:t>Computable</a:t>
            </a:r>
          </a:p>
        </p:txBody>
      </p:sp>
      <p:sp>
        <p:nvSpPr>
          <p:cNvPr id="14" name="TextBox 13">
            <a:extLst>
              <a:ext uri="{FF2B5EF4-FFF2-40B4-BE49-F238E27FC236}">
                <a16:creationId xmlns:a16="http://schemas.microsoft.com/office/drawing/2014/main" id="{F7EC31BE-2A30-7B91-2BC3-19C63842F9C9}"/>
              </a:ext>
            </a:extLst>
          </p:cNvPr>
          <p:cNvSpPr txBox="1"/>
          <p:nvPr/>
        </p:nvSpPr>
        <p:spPr>
          <a:xfrm>
            <a:off x="7229352" y="5098390"/>
            <a:ext cx="1239560" cy="461665"/>
          </a:xfrm>
          <a:prstGeom prst="rect">
            <a:avLst/>
          </a:prstGeom>
          <a:noFill/>
        </p:spPr>
        <p:txBody>
          <a:bodyPr wrap="square" rtlCol="0">
            <a:spAutoFit/>
          </a:bodyPr>
          <a:lstStyle/>
          <a:p>
            <a:r>
              <a:rPr lang="en-US" sz="2400" b="1" dirty="0"/>
              <a:t>Metric</a:t>
            </a:r>
          </a:p>
        </p:txBody>
      </p:sp>
      <p:cxnSp>
        <p:nvCxnSpPr>
          <p:cNvPr id="17" name="Straight Connector 16">
            <a:extLst>
              <a:ext uri="{FF2B5EF4-FFF2-40B4-BE49-F238E27FC236}">
                <a16:creationId xmlns:a16="http://schemas.microsoft.com/office/drawing/2014/main" id="{59B717A9-C1B9-7844-651F-E9C506D6448B}"/>
              </a:ext>
            </a:extLst>
          </p:cNvPr>
          <p:cNvCxnSpPr>
            <a:cxnSpLocks/>
          </p:cNvCxnSpPr>
          <p:nvPr/>
        </p:nvCxnSpPr>
        <p:spPr>
          <a:xfrm>
            <a:off x="4911295" y="4659102"/>
            <a:ext cx="1680005" cy="1566944"/>
          </a:xfrm>
          <a:prstGeom prst="line">
            <a:avLst/>
          </a:prstGeom>
          <a:ln w="76200"/>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52E94EF5-0AD9-5F56-B285-5BEB2C3722C1}"/>
              </a:ext>
            </a:extLst>
          </p:cNvPr>
          <p:cNvCxnSpPr>
            <a:cxnSpLocks/>
          </p:cNvCxnSpPr>
          <p:nvPr/>
        </p:nvCxnSpPr>
        <p:spPr>
          <a:xfrm flipH="1">
            <a:off x="4817312" y="4659102"/>
            <a:ext cx="1680005" cy="1566944"/>
          </a:xfrm>
          <a:prstGeom prst="line">
            <a:avLst/>
          </a:prstGeom>
          <a:ln w="76200"/>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5ADFD847-6499-1FA0-7153-69A29DE57D58}"/>
              </a:ext>
            </a:extLst>
          </p:cNvPr>
          <p:cNvSpPr txBox="1"/>
          <p:nvPr/>
        </p:nvSpPr>
        <p:spPr>
          <a:xfrm>
            <a:off x="2837143" y="5122973"/>
            <a:ext cx="2160403" cy="461665"/>
          </a:xfrm>
          <a:prstGeom prst="rect">
            <a:avLst/>
          </a:prstGeom>
          <a:noFill/>
        </p:spPr>
        <p:txBody>
          <a:bodyPr wrap="square" rtlCol="0">
            <a:spAutoFit/>
          </a:bodyPr>
          <a:lstStyle/>
          <a:p>
            <a:r>
              <a:rPr lang="en-US" sz="2400" b="1" dirty="0"/>
              <a:t>Informative</a:t>
            </a:r>
          </a:p>
        </p:txBody>
      </p:sp>
      <p:pic>
        <p:nvPicPr>
          <p:cNvPr id="35" name="Google Shape;302;p38">
            <a:extLst>
              <a:ext uri="{FF2B5EF4-FFF2-40B4-BE49-F238E27FC236}">
                <a16:creationId xmlns:a16="http://schemas.microsoft.com/office/drawing/2014/main" id="{F9E67520-C9A5-C662-333D-D9369C6F97D7}"/>
              </a:ext>
            </a:extLst>
          </p:cNvPr>
          <p:cNvPicPr preferRelativeResize="0"/>
          <p:nvPr/>
        </p:nvPicPr>
        <p:blipFill>
          <a:blip r:embed="rId2">
            <a:alphaModFix/>
          </a:blip>
          <a:stretch>
            <a:fillRect/>
          </a:stretch>
        </p:blipFill>
        <p:spPr>
          <a:xfrm>
            <a:off x="526142" y="735275"/>
            <a:ext cx="6866024" cy="4125774"/>
          </a:xfrm>
          <a:prstGeom prst="rect">
            <a:avLst/>
          </a:prstGeom>
          <a:noFill/>
          <a:ln>
            <a:noFill/>
          </a:ln>
        </p:spPr>
      </p:pic>
      <p:sp>
        <p:nvSpPr>
          <p:cNvPr id="36" name="Google Shape;303;p38">
            <a:extLst>
              <a:ext uri="{FF2B5EF4-FFF2-40B4-BE49-F238E27FC236}">
                <a16:creationId xmlns:a16="http://schemas.microsoft.com/office/drawing/2014/main" id="{C7AF0061-BBA9-39BA-928D-2CDA4CE6752C}"/>
              </a:ext>
            </a:extLst>
          </p:cNvPr>
          <p:cNvSpPr txBox="1"/>
          <p:nvPr/>
        </p:nvSpPr>
        <p:spPr>
          <a:xfrm>
            <a:off x="5040875" y="2656725"/>
            <a:ext cx="4134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rPr>
              <a:t>ε</a:t>
            </a:r>
            <a:endParaRPr sz="1700" baseline="-25000">
              <a:solidFill>
                <a:schemeClr val="dk1"/>
              </a:solidFill>
            </a:endParaRPr>
          </a:p>
          <a:p>
            <a:pPr marL="0" lvl="0" indent="0" algn="l" rtl="0">
              <a:spcBef>
                <a:spcPts val="0"/>
              </a:spcBef>
              <a:spcAft>
                <a:spcPts val="0"/>
              </a:spcAft>
              <a:buNone/>
            </a:pPr>
            <a:endParaRPr/>
          </a:p>
        </p:txBody>
      </p:sp>
      <p:sp>
        <p:nvSpPr>
          <p:cNvPr id="37" name="Google Shape;304;p38">
            <a:extLst>
              <a:ext uri="{FF2B5EF4-FFF2-40B4-BE49-F238E27FC236}">
                <a16:creationId xmlns:a16="http://schemas.microsoft.com/office/drawing/2014/main" id="{3367C797-321D-1AA1-69E1-ED9F67B6C472}"/>
              </a:ext>
            </a:extLst>
          </p:cNvPr>
          <p:cNvSpPr txBox="1"/>
          <p:nvPr/>
        </p:nvSpPr>
        <p:spPr>
          <a:xfrm>
            <a:off x="1428100" y="2273875"/>
            <a:ext cx="4134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rPr>
              <a:t>ε</a:t>
            </a:r>
            <a:endParaRPr sz="1700" baseline="-25000">
              <a:solidFill>
                <a:schemeClr val="dk1"/>
              </a:solidFill>
            </a:endParaRPr>
          </a:p>
          <a:p>
            <a:pPr marL="0" lvl="0" indent="0" algn="l" rtl="0">
              <a:spcBef>
                <a:spcPts val="0"/>
              </a:spcBef>
              <a:spcAft>
                <a:spcPts val="0"/>
              </a:spcAft>
              <a:buNone/>
            </a:pPr>
            <a:endParaRPr/>
          </a:p>
        </p:txBody>
      </p:sp>
      <p:sp>
        <p:nvSpPr>
          <p:cNvPr id="38" name="Google Shape;305;p38">
            <a:extLst>
              <a:ext uri="{FF2B5EF4-FFF2-40B4-BE49-F238E27FC236}">
                <a16:creationId xmlns:a16="http://schemas.microsoft.com/office/drawing/2014/main" id="{32E3DDD0-47CA-3916-1454-AE03C7B94239}"/>
              </a:ext>
            </a:extLst>
          </p:cNvPr>
          <p:cNvSpPr txBox="1">
            <a:spLocks/>
          </p:cNvSpPr>
          <p:nvPr/>
        </p:nvSpPr>
        <p:spPr>
          <a:xfrm>
            <a:off x="311700" y="315925"/>
            <a:ext cx="8520600" cy="831300"/>
          </a:xfrm>
          <a:prstGeom prst="rect">
            <a:avLst/>
          </a:prstGeom>
        </p:spPr>
        <p:txBody>
          <a:bodyPr spcFirstLastPara="1" vert="horz" wrap="square" lIns="91425" tIns="91425" rIns="91425" bIns="91425" rtlCol="0" anchor="b" anchorCtr="0">
            <a:normAutofit fontScale="92500" lnSpcReduction="10000"/>
          </a:bodyPr>
          <a:lst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a:lstStyle>
          <a:p>
            <a:pPr>
              <a:spcBef>
                <a:spcPts val="0"/>
              </a:spcBef>
            </a:pPr>
            <a:r>
              <a:rPr lang="en-US"/>
              <a:t>Interleaving Distance</a:t>
            </a:r>
          </a:p>
        </p:txBody>
      </p:sp>
      <p:pic>
        <p:nvPicPr>
          <p:cNvPr id="39" name="Google Shape;306;p38">
            <a:extLst>
              <a:ext uri="{FF2B5EF4-FFF2-40B4-BE49-F238E27FC236}">
                <a16:creationId xmlns:a16="http://schemas.microsoft.com/office/drawing/2014/main" id="{F82F1C65-D5A1-E84E-E354-28DB22EB47A2}"/>
              </a:ext>
            </a:extLst>
          </p:cNvPr>
          <p:cNvPicPr preferRelativeResize="0"/>
          <p:nvPr/>
        </p:nvPicPr>
        <p:blipFill>
          <a:blip r:embed="rId3">
            <a:alphaModFix/>
          </a:blip>
          <a:stretch>
            <a:fillRect/>
          </a:stretch>
        </p:blipFill>
        <p:spPr>
          <a:xfrm>
            <a:off x="4736875" y="4171000"/>
            <a:ext cx="560675" cy="690050"/>
          </a:xfrm>
          <a:prstGeom prst="rect">
            <a:avLst/>
          </a:prstGeom>
          <a:noFill/>
          <a:ln>
            <a:noFill/>
          </a:ln>
        </p:spPr>
      </p:pic>
      <p:cxnSp>
        <p:nvCxnSpPr>
          <p:cNvPr id="40" name="Google Shape;307;p38">
            <a:extLst>
              <a:ext uri="{FF2B5EF4-FFF2-40B4-BE49-F238E27FC236}">
                <a16:creationId xmlns:a16="http://schemas.microsoft.com/office/drawing/2014/main" id="{0D55C089-0639-BE3A-AF57-1BF445056717}"/>
              </a:ext>
            </a:extLst>
          </p:cNvPr>
          <p:cNvCxnSpPr/>
          <p:nvPr/>
        </p:nvCxnSpPr>
        <p:spPr>
          <a:xfrm rot="10800000">
            <a:off x="5269475" y="2747475"/>
            <a:ext cx="0" cy="319500"/>
          </a:xfrm>
          <a:prstGeom prst="straightConnector1">
            <a:avLst/>
          </a:prstGeom>
          <a:noFill/>
          <a:ln w="9525" cap="flat" cmpd="sng">
            <a:solidFill>
              <a:schemeClr val="dk1"/>
            </a:solidFill>
            <a:prstDash val="solid"/>
            <a:round/>
            <a:headEnd type="stealth" w="med" len="med"/>
            <a:tailEnd type="stealth" w="med" len="med"/>
          </a:ln>
        </p:spPr>
      </p:cxnSp>
      <p:cxnSp>
        <p:nvCxnSpPr>
          <p:cNvPr id="41" name="Google Shape;308;p38">
            <a:extLst>
              <a:ext uri="{FF2B5EF4-FFF2-40B4-BE49-F238E27FC236}">
                <a16:creationId xmlns:a16="http://schemas.microsoft.com/office/drawing/2014/main" id="{F1B0542B-2A56-A7A2-E100-987326CE4D69}"/>
              </a:ext>
            </a:extLst>
          </p:cNvPr>
          <p:cNvCxnSpPr/>
          <p:nvPr/>
        </p:nvCxnSpPr>
        <p:spPr>
          <a:xfrm rot="10800000" flipH="1">
            <a:off x="1771775" y="2747463"/>
            <a:ext cx="3497700" cy="480300"/>
          </a:xfrm>
          <a:prstGeom prst="curvedConnector3">
            <a:avLst>
              <a:gd name="adj1" fmla="val 50000"/>
            </a:avLst>
          </a:prstGeom>
          <a:noFill/>
          <a:ln w="9525" cap="flat" cmpd="sng">
            <a:solidFill>
              <a:srgbClr val="38761D"/>
            </a:solidFill>
            <a:prstDash val="solid"/>
            <a:round/>
            <a:headEnd type="none" w="med" len="med"/>
            <a:tailEnd type="triangle" w="med" len="med"/>
          </a:ln>
        </p:spPr>
      </p:cxnSp>
      <p:cxnSp>
        <p:nvCxnSpPr>
          <p:cNvPr id="42" name="Google Shape;309;p38">
            <a:extLst>
              <a:ext uri="{FF2B5EF4-FFF2-40B4-BE49-F238E27FC236}">
                <a16:creationId xmlns:a16="http://schemas.microsoft.com/office/drawing/2014/main" id="{0AB9FF08-20D9-1494-FCE7-63308FC3480B}"/>
              </a:ext>
            </a:extLst>
          </p:cNvPr>
          <p:cNvCxnSpPr/>
          <p:nvPr/>
        </p:nvCxnSpPr>
        <p:spPr>
          <a:xfrm rot="10800000">
            <a:off x="1493375" y="2348275"/>
            <a:ext cx="3820800" cy="323100"/>
          </a:xfrm>
          <a:prstGeom prst="curvedConnector3">
            <a:avLst>
              <a:gd name="adj1" fmla="val 50000"/>
            </a:avLst>
          </a:prstGeom>
          <a:noFill/>
          <a:ln w="9525" cap="flat" cmpd="sng">
            <a:solidFill>
              <a:schemeClr val="accent1"/>
            </a:solidFill>
            <a:prstDash val="solid"/>
            <a:round/>
            <a:headEnd type="none" w="med" len="med"/>
            <a:tailEnd type="triangle" w="med" len="med"/>
          </a:ln>
        </p:spPr>
      </p:cxnSp>
      <p:cxnSp>
        <p:nvCxnSpPr>
          <p:cNvPr id="43" name="Google Shape;310;p38">
            <a:extLst>
              <a:ext uri="{FF2B5EF4-FFF2-40B4-BE49-F238E27FC236}">
                <a16:creationId xmlns:a16="http://schemas.microsoft.com/office/drawing/2014/main" id="{64A8A75D-1D44-27A7-A5E8-97E0BE498893}"/>
              </a:ext>
            </a:extLst>
          </p:cNvPr>
          <p:cNvCxnSpPr/>
          <p:nvPr/>
        </p:nvCxnSpPr>
        <p:spPr>
          <a:xfrm rot="10800000">
            <a:off x="1428100" y="2350075"/>
            <a:ext cx="0" cy="319500"/>
          </a:xfrm>
          <a:prstGeom prst="straightConnector1">
            <a:avLst/>
          </a:prstGeom>
          <a:noFill/>
          <a:ln w="9525" cap="flat" cmpd="sng">
            <a:solidFill>
              <a:schemeClr val="dk1"/>
            </a:solidFill>
            <a:prstDash val="solid"/>
            <a:round/>
            <a:headEnd type="stealth" w="med" len="med"/>
            <a:tailEnd type="stealth" w="med" len="med"/>
          </a:ln>
        </p:spPr>
      </p:cxnSp>
      <p:pic>
        <p:nvPicPr>
          <p:cNvPr id="44" name="Google Shape;311;p38">
            <a:extLst>
              <a:ext uri="{FF2B5EF4-FFF2-40B4-BE49-F238E27FC236}">
                <a16:creationId xmlns:a16="http://schemas.microsoft.com/office/drawing/2014/main" id="{25C3E496-2389-C5AF-0EF6-5C3293F91FF9}"/>
              </a:ext>
            </a:extLst>
          </p:cNvPr>
          <p:cNvPicPr preferRelativeResize="0"/>
          <p:nvPr/>
        </p:nvPicPr>
        <p:blipFill>
          <a:blip r:embed="rId4">
            <a:alphaModFix/>
          </a:blip>
          <a:stretch>
            <a:fillRect/>
          </a:stretch>
        </p:blipFill>
        <p:spPr>
          <a:xfrm>
            <a:off x="5345675" y="2674600"/>
            <a:ext cx="184800" cy="171600"/>
          </a:xfrm>
          <a:prstGeom prst="rect">
            <a:avLst/>
          </a:prstGeom>
          <a:noFill/>
          <a:ln>
            <a:noFill/>
          </a:ln>
        </p:spPr>
      </p:pic>
      <p:cxnSp>
        <p:nvCxnSpPr>
          <p:cNvPr id="45" name="Google Shape;312;p38">
            <a:extLst>
              <a:ext uri="{FF2B5EF4-FFF2-40B4-BE49-F238E27FC236}">
                <a16:creationId xmlns:a16="http://schemas.microsoft.com/office/drawing/2014/main" id="{5716E94C-BCAF-2737-C76D-7F200ACAC604}"/>
              </a:ext>
            </a:extLst>
          </p:cNvPr>
          <p:cNvCxnSpPr/>
          <p:nvPr/>
        </p:nvCxnSpPr>
        <p:spPr>
          <a:xfrm rot="10800000" flipH="1">
            <a:off x="1499525" y="2694275"/>
            <a:ext cx="3808500" cy="30300"/>
          </a:xfrm>
          <a:prstGeom prst="straightConnector1">
            <a:avLst/>
          </a:prstGeom>
          <a:noFill/>
          <a:ln w="9525" cap="flat" cmpd="sng">
            <a:solidFill>
              <a:schemeClr val="accent1"/>
            </a:solidFill>
            <a:prstDash val="dash"/>
            <a:round/>
            <a:headEnd type="none" w="med" len="med"/>
            <a:tailEnd type="none" w="med" len="med"/>
          </a:ln>
        </p:spPr>
      </p:cxnSp>
      <p:cxnSp>
        <p:nvCxnSpPr>
          <p:cNvPr id="46" name="Google Shape;313;p38">
            <a:extLst>
              <a:ext uri="{FF2B5EF4-FFF2-40B4-BE49-F238E27FC236}">
                <a16:creationId xmlns:a16="http://schemas.microsoft.com/office/drawing/2014/main" id="{E3B01EA3-C029-D0A8-6941-00C84CB8A8E0}"/>
              </a:ext>
            </a:extLst>
          </p:cNvPr>
          <p:cNvCxnSpPr/>
          <p:nvPr/>
        </p:nvCxnSpPr>
        <p:spPr>
          <a:xfrm rot="10800000" flipH="1">
            <a:off x="1783875" y="3281075"/>
            <a:ext cx="3347400" cy="11100"/>
          </a:xfrm>
          <a:prstGeom prst="straightConnector1">
            <a:avLst/>
          </a:prstGeom>
          <a:noFill/>
          <a:ln w="9525" cap="flat" cmpd="sng">
            <a:solidFill>
              <a:srgbClr val="38761D"/>
            </a:solidFill>
            <a:prstDash val="dash"/>
            <a:round/>
            <a:headEnd type="none" w="med" len="med"/>
            <a:tailEnd type="none" w="med" len="med"/>
          </a:ln>
        </p:spPr>
      </p:cxnSp>
      <p:pic>
        <p:nvPicPr>
          <p:cNvPr id="50" name="Picture 49">
            <a:extLst>
              <a:ext uri="{FF2B5EF4-FFF2-40B4-BE49-F238E27FC236}">
                <a16:creationId xmlns:a16="http://schemas.microsoft.com/office/drawing/2014/main" id="{A3CF4268-DAE8-B90D-3CBA-4E26E8E65536}"/>
              </a:ext>
            </a:extLst>
          </p:cNvPr>
          <p:cNvPicPr>
            <a:picLocks noChangeAspect="1"/>
          </p:cNvPicPr>
          <p:nvPr/>
        </p:nvPicPr>
        <p:blipFill>
          <a:blip r:embed="rId5"/>
          <a:stretch>
            <a:fillRect/>
          </a:stretch>
        </p:blipFill>
        <p:spPr>
          <a:xfrm>
            <a:off x="5295231" y="3471838"/>
            <a:ext cx="3537069" cy="665733"/>
          </a:xfrm>
          <a:prstGeom prst="rect">
            <a:avLst/>
          </a:prstGeom>
        </p:spPr>
      </p:pic>
    </p:spTree>
    <p:extLst>
      <p:ext uri="{BB962C8B-B14F-4D97-AF65-F5344CB8AC3E}">
        <p14:creationId xmlns:p14="http://schemas.microsoft.com/office/powerpoint/2010/main" val="389417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221</TotalTime>
  <Words>618</Words>
  <Application>Microsoft Office PowerPoint</Application>
  <PresentationFormat>On-screen Show (4:3)</PresentationFormat>
  <Paragraphs>90</Paragraphs>
  <Slides>36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Open Sans</vt:lpstr>
      <vt:lpstr>The Hand</vt:lpstr>
      <vt:lpstr>The Serif Hand</vt:lpstr>
      <vt:lpstr>ChitchatVTI</vt:lpstr>
      <vt:lpstr>The DOPE Metric is SIC: A Stable, Informative, And Computable Metric for Ordered Merge Trees And Time Series</vt:lpstr>
      <vt:lpstr>Merge trees / Sublevelset filtrations</vt:lpstr>
      <vt:lpstr>Motivation: Time Warping</vt:lpstr>
      <vt:lpstr>Wasserstein Distance</vt:lpstr>
      <vt:lpstr>Desired Properties</vt:lpstr>
      <vt:lpstr>Wasserstein Distance</vt:lpstr>
      <vt:lpstr>Wasserstein Distance</vt:lpstr>
      <vt:lpstr>Merge Tree Edit Distance</vt:lpstr>
      <vt:lpstr>PowerPoint Presentation</vt:lpstr>
      <vt:lpstr>Dynamic Time Warping</vt:lpstr>
      <vt:lpstr>Dynamic Ordered Persistence Editing (DOPE)</vt:lpstr>
      <vt:lpstr>Critical Point Time Series</vt:lpstr>
      <vt:lpstr>Critical Point Time Series</vt:lpstr>
      <vt:lpstr>Critical Point Time Series</vt:lpstr>
      <vt:lpstr>DOPE: Dynamic Ordered Persistence Editing</vt:lpstr>
      <vt:lpstr>DOPE: Dynamic Ordered Persistence Editing</vt:lpstr>
      <vt:lpstr>DOPE: Dynamic Ordered Persistence Editing</vt:lpstr>
      <vt:lpstr>DOPE: Dynamic Ordered Persistence Editing</vt:lpstr>
      <vt:lpstr>DOPE: Dynamic Ordered Persistence Editing</vt:lpstr>
      <vt:lpstr>DOPE: Dynamic Ordered Persistence Editing</vt:lpstr>
      <vt:lpstr>Dope UCR Example: Phoneme</vt:lpstr>
      <vt:lpstr>Dope UCR Example: ECG</vt:lpstr>
      <vt:lpstr>Dope is stable</vt:lpstr>
      <vt:lpstr>DOPE is L1-Informative</vt:lpstr>
      <vt:lpstr>Dope is Computable in O(N2) Time</vt:lpstr>
      <vt:lpstr>DOPE Is A Metric</vt:lpstr>
      <vt:lpstr>DOPE Is A Metric</vt:lpstr>
      <vt:lpstr>UCR Time Series</vt:lpstr>
      <vt:lpstr>Circular DOPE</vt:lpstr>
      <vt:lpstr>Thank you!!</vt:lpstr>
      <vt:lpstr>Supplementary slides</vt:lpstr>
      <vt:lpstr>DOPE is L1-Informative</vt:lpstr>
      <vt:lpstr>Dope UCR Example: Yoga motions</vt:lpstr>
      <vt:lpstr>Dope UCR Example: Wii mote motions</vt:lpstr>
      <vt:lpstr>Motivation: Time Warped TIme Series</vt:lpstr>
      <vt:lpstr>Motivation: Time Warped TIme Series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Tralie, Christopher</cp:lastModifiedBy>
  <cp:revision>256</cp:revision>
  <dcterms:created xsi:type="dcterms:W3CDTF">2013-07-15T20:26:40Z</dcterms:created>
  <dcterms:modified xsi:type="dcterms:W3CDTF">2023-01-07T17:25:20Z</dcterms:modified>
</cp:coreProperties>
</file>